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119" autoAdjust="0"/>
  </p:normalViewPr>
  <p:slideViewPr>
    <p:cSldViewPr snapToGrid="0">
      <p:cViewPr varScale="1">
        <p:scale>
          <a:sx n="59" d="100"/>
          <a:sy n="59" d="100"/>
        </p:scale>
        <p:origin x="-196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74B8A-5E73-4FDF-B580-3C8A1410323C}" type="datetimeFigureOut">
              <a:rPr lang="el-GR" smtClean="0"/>
              <a:t>7/7/15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DD1F4-7DE4-4903-921D-D582E639B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348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9844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not trouble you with</a:t>
            </a:r>
            <a:r>
              <a:rPr lang="en-US" baseline="0" dirty="0" smtClean="0"/>
              <a:t> the math </a:t>
            </a:r>
            <a:r>
              <a:rPr lang="en-US" dirty="0" smtClean="0"/>
              <a:t>of the </a:t>
            </a:r>
            <a:r>
              <a:rPr lang="en-US" b="1" u="sng" dirty="0" smtClean="0"/>
              <a:t>original </a:t>
            </a:r>
            <a:r>
              <a:rPr lang="en-US" dirty="0" smtClean="0"/>
              <a:t>BP</a:t>
            </a:r>
            <a:r>
              <a:rPr lang="en-US" baseline="0" dirty="0" smtClean="0"/>
              <a:t> algorithm.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We’ll just go quickly over its steps, ignoring the math.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first, we iterate over all nodes, and for each outgoing link we deduce the optimal buffer to fly over it.</a:t>
            </a:r>
          </a:p>
          <a:p>
            <a:r>
              <a:rPr lang="en-US" baseline="0" dirty="0" smtClean="0"/>
              <a:t>The deduction is simply. We simply check which buffer can be offloaded the most. We call this </a:t>
            </a:r>
            <a:r>
              <a:rPr lang="en-US" b="1" baseline="0" dirty="0" smtClean="0"/>
              <a:t>backpressure potential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For example in the Figure at the top we see a magnification of the link connecting nodes 1 and 2.</a:t>
            </a:r>
          </a:p>
          <a:p>
            <a:r>
              <a:rPr lang="en-US" baseline="0" dirty="0" smtClean="0"/>
              <a:t>The best buffer to fly over the outgoing link 1-&gt;2 is obviously the green buffer, since the mutual difference is TWO, instead of ONE.</a:t>
            </a:r>
          </a:p>
          <a:p>
            <a:r>
              <a:rPr lang="en-US" baseline="0" dirty="0" smtClean="0"/>
              <a:t>We do that for each network link.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Notice however, that the original BP algorithm considers data that is presently available  at the buffers. </a:t>
            </a:r>
            <a:r>
              <a:rPr lang="en-US" b="1" baseline="0" dirty="0" smtClean="0"/>
              <a:t>We will need this soon.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that’s all. Pretty simple. We proceed to transfer data according to our choices until the next application of BPR in the future.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807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application of BP as</a:t>
            </a:r>
            <a:r>
              <a:rPr lang="en-US" baseline="0" dirty="0" smtClean="0"/>
              <a:t> a TE scheme for backbone networks should be straightforward.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key-points are that:</a:t>
            </a:r>
          </a:p>
          <a:p>
            <a:r>
              <a:rPr lang="en-US" baseline="0" dirty="0" smtClean="0"/>
              <a:t>- We do not apply BPR at buffer level. We use it to derive ROUTING RULES that remain active until withdrawal or idle timeout.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“buffer-level” in our case is virtual. We just need a metric of how congested is a node w.r.t. to a destination.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final key-point is that BPR is applied on the underlying DVR policy only when requested. No need to run when the network runs smoothly by itself.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A major contribution of the present work is what you see at the right. </a:t>
            </a:r>
          </a:p>
          <a:p>
            <a:r>
              <a:rPr lang="en-US" dirty="0" smtClean="0"/>
              <a:t>The present work proved analytically that the backpressure potential should consider: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SENDERS CURRENT STATE, AND THE RECEIVER’S FUTURE STATE.</a:t>
            </a:r>
          </a:p>
          <a:p>
            <a:r>
              <a:rPr lang="en-US" baseline="0" dirty="0" smtClean="0"/>
              <a:t>In other words, the controller that executed BPR must have a prediction module, to forecast the future congestion states of the nodes.</a:t>
            </a:r>
          </a:p>
          <a:p>
            <a:r>
              <a:rPr lang="en-US" baseline="0" dirty="0" smtClean="0"/>
              <a:t>This may add complexity, and forecasting is certainly tricky, but ISPs already utilize such modules.</a:t>
            </a:r>
          </a:p>
          <a:p>
            <a:r>
              <a:rPr lang="en-US" baseline="0" dirty="0" smtClean="0"/>
              <a:t>I’ll skip the analysis and redirect you to the paper for more.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Finally, it worth noting that its relatively easy to take into account peering preferences. (Either the controller’s, or the nodes’ own).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just calculate the backpressure potential for all neighbors that are valid by a given policy.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Up to this point we have achieved throughput optimality. A high gain, OK, but how about latency?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614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turns out that</a:t>
            </a:r>
            <a:r>
              <a:rPr lang="en-US" baseline="0" dirty="0" smtClean="0"/>
              <a:t> latency-awareness comes naturally, when we properly bind together DVR and BP-derived flow rules.</a:t>
            </a:r>
          </a:p>
          <a:p>
            <a:endParaRPr lang="en-US" dirty="0" smtClean="0"/>
          </a:p>
          <a:p>
            <a:r>
              <a:rPr lang="en-US" dirty="0" smtClean="0"/>
              <a:t>First, lets see</a:t>
            </a:r>
            <a:r>
              <a:rPr lang="en-US" baseline="0" dirty="0" smtClean="0"/>
              <a:t> what an IMPROPER combination of DVR and BP policies looks like.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Lets assume 4 nodes, A,B,C and D as shown on the leftmost figure.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some point, BP dictates B to direct traffic destined towards C to node B. This is the red dashed line.</a:t>
            </a:r>
          </a:p>
          <a:p>
            <a:r>
              <a:rPr lang="en-US" baseline="0" dirty="0" smtClean="0"/>
              <a:t>However, D has a DVR rule that returns traffic back to B. And thus a loop is formed.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That’s a naïve combination of policies. And of course this can occur after multiple steps, as shown in the rightmost figure.</a:t>
            </a:r>
          </a:p>
          <a:p>
            <a:endParaRPr lang="en-US" baseline="0" dirty="0" smtClean="0"/>
          </a:p>
          <a:p>
            <a:r>
              <a:rPr lang="en-US" dirty="0" smtClean="0"/>
              <a:t>We propose two techniques for</a:t>
            </a:r>
            <a:r>
              <a:rPr lang="en-US" baseline="0" dirty="0" smtClean="0"/>
              <a:t> PROPERLY binding BP and DVR rules. </a:t>
            </a:r>
          </a:p>
          <a:p>
            <a:r>
              <a:rPr lang="en-US" baseline="0" dirty="0" smtClean="0"/>
              <a:t>The first one is the best, performance-wise. However, it is derived from analysis, and I have a hard time finding a practical way of conveying the “trick” behind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Luckily, the second way is practical and easy to present. Plus, it offers just marginally-worse results in practice.  </a:t>
            </a:r>
          </a:p>
          <a:p>
            <a:r>
              <a:rPr lang="en-US" baseline="0" dirty="0" smtClean="0"/>
              <a:t>I will be presenting this one.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state, however, that both techniques offer delay-awareness without compromising throughput optimality.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757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technique I will present is named “NHOPS stitching” and is closely</a:t>
            </a:r>
            <a:r>
              <a:rPr lang="en-US" baseline="0" dirty="0" smtClean="0"/>
              <a:t> related to keeping to the number of hops towards a target bounded.</a:t>
            </a:r>
          </a:p>
          <a:p>
            <a:r>
              <a:rPr lang="en-US" baseline="0" dirty="0" smtClean="0"/>
              <a:t>This also introduces latency-awareness. In other words, throughput is optimal under the condition that latency is bounded.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here is how NHOPS stitch works.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given a DVR path from a node N toward node E, as shown in the Figure.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some point, BPR proposes a redirection over node A. </a:t>
            </a:r>
          </a:p>
          <a:p>
            <a:r>
              <a:rPr lang="en-US" baseline="0" dirty="0" smtClean="0"/>
              <a:t>We simply make sure that this redirection does not lead to nodes with greater or equal hop count to the target E.</a:t>
            </a:r>
          </a:p>
          <a:p>
            <a:r>
              <a:rPr lang="en-US" baseline="0" dirty="0" smtClean="0"/>
              <a:t>Our entry point is once again the neighborhood step step of the algorithm.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manner, we have made sure that the number of hops remains strictly decreasing over the stitched paths.</a:t>
            </a:r>
          </a:p>
          <a:p>
            <a:r>
              <a:rPr lang="en-US" baseline="0" dirty="0" smtClean="0"/>
              <a:t>Therefore, loops can no longer be formed.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technique has been successfully used in wireless ad hoc applications of BPR as well by Ying et al.</a:t>
            </a:r>
          </a:p>
          <a:p>
            <a:r>
              <a:rPr lang="en-US" baseline="0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556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proceed to present the simulations of the proposed system.</a:t>
            </a:r>
          </a:p>
          <a:p>
            <a:endParaRPr lang="en-US" dirty="0" smtClean="0"/>
          </a:p>
          <a:p>
            <a:r>
              <a:rPr lang="en-US" dirty="0" smtClean="0"/>
              <a:t>First, we</a:t>
            </a:r>
            <a:r>
              <a:rPr lang="en-US" baseline="0" dirty="0" smtClean="0"/>
              <a:t> assume a topology with rich path diversity. </a:t>
            </a:r>
          </a:p>
          <a:p>
            <a:r>
              <a:rPr lang="en-US" baseline="0" dirty="0" smtClean="0"/>
              <a:t>The idea is that we want to see the potential of the proposed TE, without being affect by topological attributes.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Secondly, we use OSPF as the underlying, default routing policy. </a:t>
            </a:r>
          </a:p>
          <a:p>
            <a:r>
              <a:rPr lang="en-US" baseline="0" dirty="0" smtClean="0"/>
              <a:t>The reason is that OSPF is strictly latency-aware, and provides a good metric of performance from that aspect, especially under minimal network load.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Thirdly, while the proposed scheme is event-based, we resort to a periodic callback scheme. </a:t>
            </a:r>
          </a:p>
          <a:p>
            <a:r>
              <a:rPr lang="en-US" baseline="0" dirty="0" smtClean="0"/>
              <a:t>The reason is that we would like to study and quantify the imposed dependence from the controller.</a:t>
            </a:r>
          </a:p>
          <a:p>
            <a:r>
              <a:rPr lang="en-US" baseline="0" dirty="0" smtClean="0"/>
              <a:t>How infrequent can the interaction with the oracle be, while maintaining good performance over all?</a:t>
            </a:r>
          </a:p>
          <a:p>
            <a:r>
              <a:rPr lang="en-US" baseline="0" dirty="0" smtClean="0"/>
              <a:t>Therefore, we introduce the actuation period T. </a:t>
            </a:r>
          </a:p>
          <a:p>
            <a:r>
              <a:rPr lang="en-US" baseline="0" dirty="0" smtClean="0"/>
              <a:t>The alarm threshold has the meaning that at each actuation step, we seek to offload nodes with traffic greater than this threshold.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Finally, we vary the rate at which new traffic is generated within the network. Therefore, we study the stability of the network as well.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measure standard performance parameters, that is throughput, latency and data overflow rate.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3186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</a:t>
            </a:r>
            <a:r>
              <a:rPr lang="en-US" baseline="0" dirty="0" smtClean="0"/>
              <a:t> first experiment, we seek to examine the best possible performance that the system can yield.</a:t>
            </a:r>
          </a:p>
          <a:p>
            <a:r>
              <a:rPr lang="en-US" baseline="0" dirty="0" smtClean="0"/>
              <a:t>We therefore assume vary frequent interaction with the controller. </a:t>
            </a:r>
          </a:p>
          <a:p>
            <a:r>
              <a:rPr lang="en-US" baseline="0" dirty="0" smtClean="0"/>
              <a:t>We achieve this by setting the alarm level and the actuation period at  the lowest possible settings.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x-axis represents the traffic generation rate within the network.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Studying the plots from bottom to top,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notice that the proposed schemes (Denoted with TRIANGLES and SQUARES) offer better latency than pure OSPF, even for low loads! </a:t>
            </a:r>
          </a:p>
          <a:p>
            <a:r>
              <a:rPr lang="en-US" baseline="0" dirty="0" smtClean="0"/>
              <a:t>OSPF wins only for very high loads. However, if we study the corresponding performance in terms of overflows, we will notice that this is achieved</a:t>
            </a:r>
          </a:p>
          <a:p>
            <a:r>
              <a:rPr lang="en-US" baseline="0" dirty="0" smtClean="0"/>
              <a:t>By dropping most of the traffic away due to buffer overflows. </a:t>
            </a:r>
          </a:p>
          <a:p>
            <a:r>
              <a:rPr lang="en-US" baseline="0" dirty="0" smtClean="0"/>
              <a:t>On the contrary, the proposed schemes keep the overflow rate minimal, increasing the stability of the network considerably.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also evident from the throughput performance at the top plot.</a:t>
            </a:r>
          </a:p>
          <a:p>
            <a:r>
              <a:rPr lang="en-US" baseline="0" dirty="0" smtClean="0"/>
              <a:t>The throughput of the combined OSPF and BPR is strictly higher than pure OSPF, in all examined cases.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classic BPR is the one with the maximum throughput. However, this increase includes looping traffic and excessively large paths, as is evident from the latency performance.</a:t>
            </a:r>
          </a:p>
          <a:p>
            <a:r>
              <a:rPr lang="en-US" baseline="0" dirty="0" smtClean="0"/>
              <a:t>Therefore, the increased throughput of the classic BPR is not really helpful.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5440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we gradually limit the dependence from the controller, the relative ranking of the algorithms is retained.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detachment is obtained by increasing the actuation period and the alarm threshold of the nodes.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respective throughputs and overflows remain the same. </a:t>
            </a:r>
          </a:p>
          <a:p>
            <a:r>
              <a:rPr lang="en-US" baseline="0" dirty="0" smtClean="0"/>
              <a:t>However, the latency of the proposed schemes increases slightly.</a:t>
            </a:r>
          </a:p>
          <a:p>
            <a:r>
              <a:rPr lang="en-US" baseline="0" dirty="0" smtClean="0"/>
              <a:t>On the other hand, the latency of the classic BPR increases sharply.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simply means that the </a:t>
            </a:r>
            <a:r>
              <a:rPr lang="en-US" baseline="0" dirty="0" err="1" smtClean="0"/>
              <a:t>classicBPR</a:t>
            </a:r>
            <a:r>
              <a:rPr lang="en-US" baseline="0" dirty="0" smtClean="0"/>
              <a:t>-derived rules remain active for longer than need. This is expected, since the interaction with the controller is less frequent.</a:t>
            </a:r>
          </a:p>
          <a:p>
            <a:r>
              <a:rPr lang="en-US" baseline="0" dirty="0" smtClean="0"/>
              <a:t>Notice that, we have disallowed flow rule withdrawal due to idling. The controller is solely responsible for withdrawing and proposing new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the forecasting abilities of the proposed scheme make the rules it proposes valid for extended periods of time, keeping the impact on latency low.</a:t>
            </a:r>
          </a:p>
          <a:p>
            <a:r>
              <a:rPr lang="en-US" baseline="0" dirty="0" smtClean="0"/>
              <a:t>This is not the case for the classic BPR, whose latency performance deteriorates quickly. </a:t>
            </a:r>
          </a:p>
          <a:p>
            <a:endParaRPr lang="en-US" baseline="0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1244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proceed</a:t>
            </a:r>
            <a:r>
              <a:rPr lang="en-US" baseline="0" dirty="0" smtClean="0"/>
              <a:t> to detach from the controller even further.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gradually increase the actuation period to 25sec. (This is the new x-axis).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notice that the performance of the proposed algorithms remains the same!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is sustained regardless  of the infrequent interaction with the controller.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once again, this is not the case for the classic BPR algorithm, which has no forecasting mechanism, and therefore, is not able to yield long-lived flow rules.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7773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summarize the presentation.</a:t>
            </a:r>
          </a:p>
          <a:p>
            <a:endParaRPr lang="en-US" dirty="0" smtClean="0"/>
          </a:p>
          <a:p>
            <a:r>
              <a:rPr lang="en-US" dirty="0" smtClean="0"/>
              <a:t>We presented a new TE scheme that abides by the basic SDN principles of central</a:t>
            </a:r>
            <a:r>
              <a:rPr lang="en-US" baseline="0" dirty="0" smtClean="0"/>
              <a:t> network management.</a:t>
            </a:r>
          </a:p>
          <a:p>
            <a:r>
              <a:rPr lang="en-US" baseline="0" dirty="0" smtClean="0"/>
              <a:t>But we targeted a lightweight, non-intrusive approach.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key-enabler was the application of BPR in order to derive temporal, congestion-soothing flow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in doing that, we brought the benefits of BPR in the TE world as well. These are:</a:t>
            </a:r>
          </a:p>
          <a:p>
            <a:r>
              <a:rPr lang="en-US" baseline="0" dirty="0" smtClean="0"/>
              <a:t>- Throughput maximization. (Which other TE solutions achieve without analytic proof and with extensive architectural changes).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Increased stability.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Latency-awareness,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and a very versatile way of respecting peering agreements.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The presented scheme aspires to be a small-risk high-gain step for convincing distrustful </a:t>
            </a:r>
            <a:r>
              <a:rPr lang="en-US" baseline="0" dirty="0" err="1" smtClean="0"/>
              <a:t>ASes</a:t>
            </a:r>
            <a:r>
              <a:rPr lang="en-US" baseline="0" dirty="0" smtClean="0"/>
              <a:t> to give collaboration a 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967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future</a:t>
            </a:r>
            <a:r>
              <a:rPr lang="en-US" baseline="0" dirty="0" smtClean="0"/>
              <a:t> work.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would like very much to implement our scheme in a realistic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 and pinpoint any omissions.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would also like to make BPR the first, autonomous, self-improving TE scheme.</a:t>
            </a:r>
          </a:p>
          <a:p>
            <a:r>
              <a:rPr lang="en-US" baseline="0" dirty="0" smtClean="0"/>
              <a:t> And we feel we can start doing that by using </a:t>
            </a:r>
            <a:r>
              <a:rPr lang="en-US" dirty="0" smtClean="0"/>
              <a:t>learning automata or taboo search algorithms over past BPR-derived routing decisions. </a:t>
            </a:r>
          </a:p>
          <a:p>
            <a:endParaRPr lang="en-US" dirty="0" smtClean="0"/>
          </a:p>
          <a:p>
            <a:r>
              <a:rPr lang="en-US" dirty="0" smtClean="0"/>
              <a:t>Finally, we didn’t cover </a:t>
            </a:r>
            <a:r>
              <a:rPr lang="en-US" dirty="0" err="1" smtClean="0"/>
              <a:t>subnetting</a:t>
            </a:r>
            <a:r>
              <a:rPr lang="en-US" dirty="0" smtClean="0"/>
              <a:t>.</a:t>
            </a:r>
            <a:r>
              <a:rPr lang="en-US" baseline="0" dirty="0" smtClean="0"/>
              <a:t> In reality, TE schemes seek to contain their changes to  the IP prefixes  that need them the most.</a:t>
            </a:r>
          </a:p>
          <a:p>
            <a:r>
              <a:rPr lang="en-US" baseline="0" dirty="0" smtClean="0"/>
              <a:t>We would like to incorporate such a mechanism to our scheme as well.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68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list of funding sources.</a:t>
            </a:r>
          </a:p>
          <a:p>
            <a:endParaRPr lang="en-US" dirty="0" smtClean="0"/>
          </a:p>
          <a:p>
            <a:r>
              <a:rPr lang="en-US" dirty="0" smtClean="0"/>
              <a:t>This work has been primarily supported by the ERC project net-</a:t>
            </a:r>
            <a:r>
              <a:rPr lang="en-US" dirty="0" err="1" smtClean="0"/>
              <a:t>volution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r>
              <a:rPr lang="en-US" dirty="0" smtClean="0"/>
              <a:t>which</a:t>
            </a:r>
            <a:r>
              <a:rPr lang="en-US" baseline="0" dirty="0" smtClean="0"/>
              <a:t> seeks to foster innovation at the routing between ISPs.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link is provided for further details.</a:t>
            </a:r>
          </a:p>
          <a:p>
            <a:endParaRPr lang="en-US" baseline="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9800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2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paper</a:t>
            </a:r>
            <a:r>
              <a:rPr lang="en-US" baseline="0" dirty="0" smtClean="0"/>
              <a:t> we seek to introduce a platform that can serve as a first step towards  collaboration between distrusting ISPs.</a:t>
            </a:r>
          </a:p>
          <a:p>
            <a:r>
              <a:rPr lang="en-US" baseline="0" dirty="0" smtClean="0"/>
              <a:t>Our tools are Traffic Engineering with SDN principles and the analytical framework of backpressure routing.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lets see these components separately.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of all, TE</a:t>
            </a:r>
            <a:r>
              <a:rPr lang="en-US" baseline="0" dirty="0" smtClean="0"/>
              <a:t> is a highly recognized discipline in the field of network management.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Software Defined Networking has proven to be an important asset for efficient 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the one hand, SDN offers centralized network state monitoring AND, most importantly, data routing manipulation at flow-level granularity.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the other hand, TE seeks to optimize data routing in real time, avoiding congestion, providing the best possible </a:t>
            </a:r>
            <a:r>
              <a:rPr lang="en-US" baseline="0" dirty="0" err="1" smtClean="0"/>
              <a:t>QoS</a:t>
            </a:r>
            <a:r>
              <a:rPr lang="en-US" baseline="0" dirty="0" smtClean="0"/>
              <a:t>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Therefore, we can imagine why the combination of SDN and TE has been prosperous, backed-up by several success stories early 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we note that SDN+TE has been successful within proprietary networks. </a:t>
            </a:r>
          </a:p>
          <a:p>
            <a:r>
              <a:rPr lang="en-US" baseline="0" dirty="0" smtClean="0"/>
              <a:t>(And, as a side note, in the cases of companies with practically unlimited budget for research and investment to new technologies).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03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how about TE among self-managed</a:t>
            </a:r>
            <a:r>
              <a:rPr lang="en-US" baseline="0" dirty="0" smtClean="0"/>
              <a:t> elements? Like Autonomous systems, ISPs,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Well, it is certain that the same gains await us, as in the case of proprietary networks.</a:t>
            </a:r>
          </a:p>
          <a:p>
            <a:r>
              <a:rPr lang="en-US" baseline="0" dirty="0" smtClean="0"/>
              <a:t>And, Furthermore, right now TE among </a:t>
            </a:r>
            <a:r>
              <a:rPr lang="en-US" baseline="0" dirty="0" err="1" smtClean="0"/>
              <a:t>ASes</a:t>
            </a:r>
            <a:r>
              <a:rPr lang="en-US" baseline="0" dirty="0" smtClean="0"/>
              <a:t> is inexistent.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Therefore, the gain potential is enormous, especially in terms of new applications that require inter-AS </a:t>
            </a:r>
            <a:r>
              <a:rPr lang="en-US" baseline="0" dirty="0" err="1" smtClean="0"/>
              <a:t>QoS</a:t>
            </a:r>
            <a:r>
              <a:rPr lang="en-US" baseline="0" dirty="0" smtClean="0"/>
              <a:t> guarantees..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the obstacles are many, and not just technical.</a:t>
            </a:r>
          </a:p>
          <a:p>
            <a:endParaRPr lang="en-US" baseline="0" dirty="0" smtClean="0"/>
          </a:p>
          <a:p>
            <a:r>
              <a:rPr lang="en-US" dirty="0" smtClean="0"/>
              <a:t>If we examine present solutions,</a:t>
            </a:r>
            <a:r>
              <a:rPr lang="en-US" baseline="0" dirty="0" smtClean="0"/>
              <a:t> like Google’s B4, we will notice that they require a high degree of architectural penetration.</a:t>
            </a:r>
          </a:p>
          <a:p>
            <a:r>
              <a:rPr lang="en-US" baseline="0" dirty="0" smtClean="0"/>
              <a:t>A network node is expected to become “soul-less”, so to speak. </a:t>
            </a:r>
          </a:p>
          <a:p>
            <a:r>
              <a:rPr lang="en-US" baseline="0" dirty="0" smtClean="0"/>
              <a:t>All its internal routing/management processes must be delegated to some external “all-powerful, all-knowing” SDN controller.</a:t>
            </a:r>
          </a:p>
          <a:p>
            <a:r>
              <a:rPr lang="en-US" baseline="0" dirty="0" smtClean="0"/>
              <a:t>And the considerations are many: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we trust this controller?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Why does it need to know so much about AS-internal stuff? Like the capabilities of my equipment.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Does it really work? “It’s a new, open technology..”, “..not really tried-out in the wild…”, “…Just within private homogenous datacenters…”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Is SDN secure? Does it add some point of failures to the network? A big question..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Even if a set of </a:t>
            </a:r>
            <a:r>
              <a:rPr lang="en-US" baseline="0" dirty="0" err="1" smtClean="0"/>
              <a:t>ASes</a:t>
            </a:r>
            <a:r>
              <a:rPr lang="en-US" baseline="0" dirty="0" smtClean="0"/>
              <a:t> agrees to central orchestration, what is the cost? Is it worth it? 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345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instead of going all-out on a radically</a:t>
            </a:r>
            <a:r>
              <a:rPr lang="en-US" baseline="0" dirty="0" smtClean="0"/>
              <a:t> new way to run a network, how about going slow?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present work proposes exactly that. </a:t>
            </a:r>
          </a:p>
          <a:p>
            <a:r>
              <a:rPr lang="en-US" baseline="0" dirty="0" smtClean="0"/>
              <a:t>An initial, small-risk but high-gain step that can: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accentuate the benefits of central orchestration to the inter-AS world.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Convince distrustful </a:t>
            </a:r>
            <a:r>
              <a:rPr lang="en-US" baseline="0" dirty="0" err="1" smtClean="0"/>
              <a:t>ASes</a:t>
            </a:r>
            <a:r>
              <a:rPr lang="en-US" baseline="0" dirty="0" smtClean="0"/>
              <a:t> to gradually participate more to a centralized TE scheme.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The main points are the ones showing on the slide.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First, we don</a:t>
            </a:r>
            <a:r>
              <a:rPr lang="fr-FR" baseline="0" dirty="0" smtClean="0"/>
              <a:t>’t </a:t>
            </a:r>
            <a:r>
              <a:rPr lang="fr-FR" baseline="0" dirty="0" err="1" smtClean="0"/>
              <a:t>seek</a:t>
            </a:r>
            <a:r>
              <a:rPr lang="fr-FR" baseline="0" dirty="0" smtClean="0"/>
              <a:t> to </a:t>
            </a:r>
            <a:r>
              <a:rPr lang="en-US" b="1" dirty="0" smtClean="0"/>
              <a:t>replace existing state-of-affairs within an AS.</a:t>
            </a:r>
          </a:p>
          <a:p>
            <a:pPr marL="0" indent="0">
              <a:buFontTx/>
              <a:buNone/>
            </a:pPr>
            <a:r>
              <a:rPr lang="fr-FR" baseline="0" dirty="0" err="1" smtClean="0"/>
              <a:t>Secondly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p</a:t>
            </a:r>
            <a:r>
              <a:rPr lang="en-US" b="1" dirty="0" err="1" smtClean="0">
                <a:sym typeface="Wingdings" panose="05000000000000000000" pitchFamily="2" charset="2"/>
              </a:rPr>
              <a:t>rioritize</a:t>
            </a:r>
            <a:r>
              <a:rPr lang="en-US" b="1" dirty="0" smtClean="0">
                <a:sym typeface="Wingdings" panose="05000000000000000000" pitchFamily="2" charset="2"/>
              </a:rPr>
              <a:t> backwards-compatibility over all (protocols, equipment included).</a:t>
            </a:r>
            <a:r>
              <a:rPr lang="fr-FR" baseline="0" dirty="0" smtClean="0"/>
              <a:t> </a:t>
            </a:r>
          </a:p>
          <a:p>
            <a:pPr marL="0" indent="0">
              <a:buFontTx/>
              <a:buNone/>
            </a:pPr>
            <a:r>
              <a:rPr lang="fr-FR" baseline="0" dirty="0" err="1" smtClean="0"/>
              <a:t>Thirdly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u</a:t>
            </a:r>
            <a:r>
              <a:rPr lang="en-US" b="1" dirty="0" err="1" smtClean="0">
                <a:sym typeface="Wingdings" panose="05000000000000000000" pitchFamily="2" charset="2"/>
              </a:rPr>
              <a:t>tterly</a:t>
            </a:r>
            <a:r>
              <a:rPr lang="en-US" b="1" dirty="0" smtClean="0">
                <a:sym typeface="Wingdings" panose="05000000000000000000" pitchFamily="2" charset="2"/>
              </a:rPr>
              <a:t> respect </a:t>
            </a:r>
            <a:r>
              <a:rPr lang="en-US" b="1" u="sng" dirty="0" smtClean="0">
                <a:sym typeface="Wingdings" panose="05000000000000000000" pitchFamily="2" charset="2"/>
              </a:rPr>
              <a:t>ANY</a:t>
            </a:r>
            <a:r>
              <a:rPr lang="en-US" b="1" dirty="0" smtClean="0">
                <a:sym typeface="Wingdings" panose="05000000000000000000" pitchFamily="2" charset="2"/>
              </a:rPr>
              <a:t> peering preferences. </a:t>
            </a:r>
            <a:endParaRPr lang="fr-F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Finally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keep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hands and ears away from the AS.</a:t>
            </a:r>
          </a:p>
          <a:p>
            <a:pPr marL="0" indent="0">
              <a:buFontTx/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5707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here is the big picture.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assume a network which normally operates by a DVR-based policy. (Distance Vector Routing).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depicted nodes are autonomous systems, which can monitor their internal congestion state.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controller acts as the “oracle”: On the event of a congestion, a node asks the oracle for advice.</a:t>
            </a:r>
          </a:p>
          <a:p>
            <a:r>
              <a:rPr lang="en-US" baseline="0" dirty="0" smtClean="0"/>
              <a:t>The oracle replies with a set of proposed routing rules. </a:t>
            </a:r>
          </a:p>
          <a:p>
            <a:r>
              <a:rPr lang="en-US" baseline="0" dirty="0" smtClean="0"/>
              <a:t>One of the strengths of the proposed system is that these propositions can be adopted partially and still accentuate performance benefits.</a:t>
            </a:r>
          </a:p>
          <a:p>
            <a:r>
              <a:rPr lang="en-US" baseline="0" dirty="0" smtClean="0"/>
              <a:t>A node that accepts this proposals prioritizes the new rules over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Therefore, it is like having two routing policies stacked on top of each other.</a:t>
            </a:r>
          </a:p>
          <a:p>
            <a:r>
              <a:rPr lang="en-US" baseline="0" dirty="0" smtClean="0"/>
              <a:t>The default one (DVR), and the </a:t>
            </a:r>
            <a:r>
              <a:rPr lang="en-US" baseline="0" dirty="0" err="1" smtClean="0"/>
              <a:t>overlayed</a:t>
            </a:r>
            <a:r>
              <a:rPr lang="en-US" baseline="0" dirty="0" smtClean="0"/>
              <a:t>, reactive policy.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this is a pretty brief description, it hopefully shows that the proposed scheme has a very small degree of architectural penetration. </a:t>
            </a:r>
          </a:p>
          <a:p>
            <a:r>
              <a:rPr lang="en-US" baseline="0" dirty="0" smtClean="0"/>
              <a:t>In this aspect it is “small-risk” for the nodes. CLINK!!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how about the “high-gain” claim?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2333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deduce the gains, lets briefly enumerated</a:t>
            </a:r>
            <a:r>
              <a:rPr lang="en-US" baseline="0" dirty="0" smtClean="0"/>
              <a:t> the benefits of TE in general.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common optimization goal for TE schemes is to load balance the network’s load over all links.</a:t>
            </a:r>
          </a:p>
          <a:p>
            <a:r>
              <a:rPr lang="en-US" baseline="0" dirty="0" smtClean="0"/>
              <a:t>And this make come in various expressions, like minimize the maximum link utilization,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goal of existing TE schemes is the minimization of latency.</a:t>
            </a:r>
          </a:p>
          <a:p>
            <a:r>
              <a:rPr lang="en-US" baseline="0" dirty="0" smtClean="0"/>
              <a:t>Flows or flow batches are usually assigned a </a:t>
            </a:r>
            <a:r>
              <a:rPr lang="en-US" baseline="0" dirty="0" err="1" smtClean="0"/>
              <a:t>QoS</a:t>
            </a:r>
            <a:r>
              <a:rPr lang="en-US" baseline="0" dirty="0" smtClean="0"/>
              <a:t> priority class and are served accordingly.</a:t>
            </a:r>
          </a:p>
          <a:p>
            <a:r>
              <a:rPr lang="en-US" baseline="0" dirty="0" smtClean="0"/>
              <a:t>Alternatively, each particular flow is given a dedicated path with strictly defined e2e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Finally, TE schemes may conditionally optimize throughout with regard to allowed latency bounds or vice versa.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Therefore, we state that the gain of our proposed scheme is the latency-aware throughput optimality.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573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derive</a:t>
            </a:r>
            <a:r>
              <a:rPr lang="en-US" baseline="0" dirty="0" smtClean="0"/>
              <a:t> these benefits by adopting backpressure routing as the </a:t>
            </a:r>
            <a:r>
              <a:rPr lang="en-US" baseline="0" dirty="0" err="1" smtClean="0"/>
              <a:t>overlayed</a:t>
            </a:r>
            <a:r>
              <a:rPr lang="en-US" baseline="0" dirty="0" smtClean="0"/>
              <a:t> routing policy.</a:t>
            </a:r>
          </a:p>
          <a:p>
            <a:endParaRPr lang="en-US" dirty="0" smtClean="0"/>
          </a:p>
          <a:p>
            <a:r>
              <a:rPr lang="en-US" dirty="0" smtClean="0"/>
              <a:t>BPR is</a:t>
            </a:r>
            <a:r>
              <a:rPr lang="en-US" baseline="0" dirty="0" smtClean="0"/>
              <a:t> a well-studied and impactful algorithm, providing optimal network stability and maximal throughput.</a:t>
            </a:r>
          </a:p>
          <a:p>
            <a:r>
              <a:rPr lang="en-US" baseline="0" dirty="0" smtClean="0"/>
              <a:t>Additionally, it is fairly straightforward to implement.</a:t>
            </a:r>
          </a:p>
          <a:p>
            <a:r>
              <a:rPr lang="en-US" baseline="0" dirty="0" smtClean="0"/>
              <a:t>Furthermore, its optimality properties, have been proven analytically.</a:t>
            </a:r>
          </a:p>
          <a:p>
            <a:r>
              <a:rPr lang="en-US" baseline="0" dirty="0" smtClean="0"/>
              <a:t>It has several other benefits as well, shown on the slide.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048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prerequisite, let take a very</a:t>
            </a:r>
            <a:r>
              <a:rPr lang="en-US" baseline="0" dirty="0" smtClean="0"/>
              <a:t> brief tour on the BPR algorithm.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assume a network comprising nodes and links.</a:t>
            </a:r>
          </a:p>
          <a:p>
            <a:r>
              <a:rPr lang="en-US" baseline="0" dirty="0" smtClean="0"/>
              <a:t>(For our purposes the network can be assumed static, but BPR works in the dynamic case as well).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usual, each node contains buffers of data destined to all the other nodes of the network.</a:t>
            </a:r>
          </a:p>
          <a:p>
            <a:r>
              <a:rPr lang="en-US" baseline="0" dirty="0" smtClean="0"/>
              <a:t>Each node is also allowed to freely generate and consume data locally.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Assume that a time moment we are given the buffer levels of all nodes.</a:t>
            </a:r>
          </a:p>
          <a:p>
            <a:r>
              <a:rPr lang="en-US" baseline="0" dirty="0" smtClean="0"/>
              <a:t>BPR answers the following question: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Which buffer should we choose to fly over each link and for how long?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Our goal is to maximize the network throughput.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D1F4-7DE4-4903-921D-D582E639BAA2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647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24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4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74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472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380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303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088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80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024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245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55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81884-FD80-4822-BAAE-78BAE6C8B105}" type="datetimeFigureOut">
              <a:rPr lang="el-GR" smtClean="0"/>
              <a:t>7/7/15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AD29-08F8-4FEB-82DC-1B2929E5F6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54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hyperlink" Target="http://www.netvolution.e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rth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" y="35297"/>
            <a:ext cx="7072617" cy="2177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4055"/>
            <a:ext cx="9144000" cy="2387600"/>
          </a:xfrm>
        </p:spPr>
        <p:txBody>
          <a:bodyPr/>
          <a:lstStyle/>
          <a:p>
            <a:r>
              <a:rPr lang="en-US" dirty="0" smtClean="0">
                <a:effectLst/>
              </a:rPr>
              <a:t>Backpressure on the Backbone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5422"/>
            <a:ext cx="9144000" cy="2678214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A Lightweight, Non-intrusive Traffic Engineering Approach</a:t>
            </a:r>
          </a:p>
          <a:p>
            <a:endParaRPr lang="en-US" dirty="0"/>
          </a:p>
          <a:p>
            <a:r>
              <a:rPr lang="en-US" dirty="0" smtClean="0">
                <a:effectLst/>
              </a:rPr>
              <a:t>Christos </a:t>
            </a:r>
            <a:r>
              <a:rPr lang="en-US" dirty="0" err="1" smtClean="0">
                <a:effectLst/>
              </a:rPr>
              <a:t>Liaskos</a:t>
            </a:r>
            <a:endParaRPr lang="en-US" dirty="0"/>
          </a:p>
          <a:p>
            <a:r>
              <a:rPr lang="en-US" dirty="0" smtClean="0">
                <a:effectLst/>
              </a:rPr>
              <a:t>Postdoctoral Researcher, FORTH, AUTH</a:t>
            </a:r>
          </a:p>
          <a:p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cliaskos@ics.forth.gr</a:t>
            </a:r>
            <a:endParaRPr lang="el-GR" dirty="0"/>
          </a:p>
        </p:txBody>
      </p:sp>
      <p:pic>
        <p:nvPicPr>
          <p:cNvPr id="5" name="Picture 4" descr="auth_logo_col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062" y="0"/>
            <a:ext cx="2314937" cy="23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0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endParaRPr lang="el-GR" dirty="0"/>
          </a:p>
        </p:txBody>
      </p:sp>
      <p:pic>
        <p:nvPicPr>
          <p:cNvPr id="4" name="Picture 4" descr="http://upload.wikimedia.org/wikipedia/commons/7/70/Bp-optimal-commodity-sele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454" y="18483"/>
            <a:ext cx="4750533" cy="174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2416" y="1764168"/>
            <a:ext cx="7117862" cy="48320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657231"/>
            <a:ext cx="36341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Iterate over nodes …</a:t>
            </a:r>
          </a:p>
          <a:p>
            <a:r>
              <a:rPr lang="en-US" dirty="0" smtClean="0"/>
              <a:t>…and select best buffer for each link.</a:t>
            </a:r>
          </a:p>
          <a:p>
            <a:pPr algn="r"/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(We consider PRESENTLY available data only).</a:t>
            </a:r>
            <a:endParaRPr lang="el-GR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262" y="4470906"/>
            <a:ext cx="3634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Set optimal transfer rate per link     (if not static)…</a:t>
            </a:r>
          </a:p>
          <a:p>
            <a:pPr algn="r"/>
            <a:r>
              <a:rPr lang="en-US" dirty="0" smtClean="0"/>
              <a:t>…and transfer available data.</a:t>
            </a:r>
            <a:endParaRPr lang="el-GR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48185" y="2727569"/>
            <a:ext cx="1086338" cy="703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56000" y="3082368"/>
            <a:ext cx="1914769" cy="2946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634154" y="4751754"/>
            <a:ext cx="1000369" cy="1172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20123" y="5345723"/>
            <a:ext cx="134424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46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0339" y="0"/>
            <a:ext cx="4501661" cy="26010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BP-TE on </a:t>
            </a:r>
            <a:br>
              <a:rPr lang="en-US" dirty="0" smtClean="0"/>
            </a:br>
            <a:r>
              <a:rPr lang="en-US" dirty="0" smtClean="0"/>
              <a:t>backbone networks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48" y="1782459"/>
            <a:ext cx="10177905" cy="48293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Conceptually straightforward. Important points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BP to derive </a:t>
            </a:r>
            <a:r>
              <a:rPr lang="en-US" b="1" dirty="0" smtClean="0"/>
              <a:t>flow rules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Don’t apply</a:t>
            </a:r>
            <a:r>
              <a:rPr lang="en-US" dirty="0" smtClean="0"/>
              <a:t> at buffer-level.</a:t>
            </a:r>
          </a:p>
          <a:p>
            <a:pPr lvl="1"/>
            <a:r>
              <a:rPr lang="en-US" dirty="0" smtClean="0"/>
              <a:t>The AS Congestion metric is subjective and virtual.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Free to customize!</a:t>
            </a:r>
          </a:p>
          <a:p>
            <a:pPr lvl="1"/>
            <a:r>
              <a:rPr lang="en-US" dirty="0" smtClean="0"/>
              <a:t>“Fire” </a:t>
            </a:r>
            <a:r>
              <a:rPr lang="en-US" b="1" dirty="0" smtClean="0"/>
              <a:t>when needed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(e.g. </a:t>
            </a:r>
            <a:r>
              <a:rPr lang="en-US" dirty="0" err="1" smtClean="0"/>
              <a:t>onCongestion</a:t>
            </a:r>
            <a:r>
              <a:rPr lang="en-US" dirty="0" smtClean="0"/>
              <a:t>, </a:t>
            </a:r>
            <a:r>
              <a:rPr lang="en-US" dirty="0" err="1" smtClean="0"/>
              <a:t>onASquery</a:t>
            </a:r>
            <a:r>
              <a:rPr lang="en-US" dirty="0" smtClean="0"/>
              <a:t> </a:t>
            </a:r>
            <a:r>
              <a:rPr lang="en-US" dirty="0"/>
              <a:t> events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Novel analytical result:</a:t>
            </a:r>
          </a:p>
          <a:p>
            <a:pPr lvl="1"/>
            <a:r>
              <a:rPr lang="en-US" dirty="0" smtClean="0"/>
              <a:t>Classic BP is not accurate!</a:t>
            </a:r>
          </a:p>
          <a:p>
            <a:pPr marL="457200" lvl="1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Must consider FUTURE traffic, not just PRESENT!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Easy to respect peering preferences.</a:t>
            </a:r>
          </a:p>
          <a:p>
            <a:pPr lvl="1"/>
            <a:r>
              <a:rPr lang="en-US" dirty="0" smtClean="0"/>
              <a:t>Just filter the neighborhood search accordingly.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Delay-awareness?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728308" y="1297354"/>
            <a:ext cx="2922954" cy="554892"/>
          </a:xfrm>
          <a:custGeom>
            <a:avLst/>
            <a:gdLst>
              <a:gd name="connsiteX0" fmla="*/ 0 w 2922954"/>
              <a:gd name="connsiteY0" fmla="*/ 554892 h 554892"/>
              <a:gd name="connsiteX1" fmla="*/ 1422400 w 2922954"/>
              <a:gd name="connsiteY1" fmla="*/ 171938 h 554892"/>
              <a:gd name="connsiteX2" fmla="*/ 2922954 w 2922954"/>
              <a:gd name="connsiteY2" fmla="*/ 0 h 55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2954" h="554892">
                <a:moveTo>
                  <a:pt x="0" y="554892"/>
                </a:moveTo>
                <a:cubicBezTo>
                  <a:pt x="467620" y="409656"/>
                  <a:pt x="935241" y="264420"/>
                  <a:pt x="1422400" y="171938"/>
                </a:cubicBezTo>
                <a:cubicBezTo>
                  <a:pt x="1909559" y="79456"/>
                  <a:pt x="2416256" y="39728"/>
                  <a:pt x="2922954" y="0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Picture 4" descr="http://upload.wikimedia.org/wikipedia/commons/7/70/Bp-optimal-commodity-selec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172" y="3085377"/>
            <a:ext cx="3010987" cy="83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834274" y="5707566"/>
            <a:ext cx="98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US(now)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99634" y="3905124"/>
            <a:ext cx="1602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Neighbor(now)</a:t>
            </a:r>
            <a:endParaRPr lang="en-US" dirty="0"/>
          </a:p>
        </p:txBody>
      </p:sp>
      <p:sp>
        <p:nvSpPr>
          <p:cNvPr id="7" name="Multiply 6"/>
          <p:cNvSpPr/>
          <p:nvPr/>
        </p:nvSpPr>
        <p:spPr>
          <a:xfrm>
            <a:off x="10431429" y="2839515"/>
            <a:ext cx="1469819" cy="1269934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3" name="Picture 4" descr="http://upload.wikimedia.org/wikipedia/commons/7/70/Bp-optimal-commodity-selec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281" y="4636130"/>
            <a:ext cx="4756506" cy="10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715542" y="3962200"/>
            <a:ext cx="98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US(now)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208239" y="5712718"/>
            <a:ext cx="1997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Neighbor(future)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742990" y="5289213"/>
            <a:ext cx="1692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OPTIMAL!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9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722" y="2391507"/>
            <a:ext cx="5322277" cy="1789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BP-DVR routing policy stitching.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9883"/>
          </a:xfrm>
        </p:spPr>
        <p:txBody>
          <a:bodyPr/>
          <a:lstStyle/>
          <a:p>
            <a:r>
              <a:rPr lang="en-US" dirty="0" smtClean="0"/>
              <a:t>If naively combined, BP and DVR may lead to routing loops.</a:t>
            </a:r>
          </a:p>
          <a:p>
            <a:r>
              <a:rPr lang="en-US" dirty="0" smtClean="0"/>
              <a:t>Luckily, loop-free stitching is easy.</a:t>
            </a:r>
          </a:p>
          <a:p>
            <a:pPr lvl="1"/>
            <a:r>
              <a:rPr lang="en-US" dirty="0" smtClean="0"/>
              <a:t>Operates similarly to peering policies.</a:t>
            </a:r>
          </a:p>
          <a:p>
            <a:pPr lvl="2"/>
            <a:r>
              <a:rPr lang="en-US" dirty="0" smtClean="0"/>
              <a:t>I.e. neighborhood filtering.</a:t>
            </a:r>
          </a:p>
          <a:p>
            <a:r>
              <a:rPr lang="en-US" b="1" dirty="0" smtClean="0"/>
              <a:t>We propose: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An analysis-driven process (</a:t>
            </a:r>
            <a:r>
              <a:rPr lang="en-US" dirty="0" smtClean="0">
                <a:latin typeface="Bauhaus 93" panose="04030905020B02020C02" pitchFamily="82" charset="0"/>
              </a:rPr>
              <a:t>BD-DV Stitch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Optimal results, purely analytical motivation. </a:t>
            </a:r>
            <a:r>
              <a:rPr lang="en-US" b="1" dirty="0" smtClean="0">
                <a:solidFill>
                  <a:srgbClr val="00B050"/>
                </a:solidFill>
              </a:rPr>
              <a:t>See paper..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more practical approach (</a:t>
            </a:r>
            <a:r>
              <a:rPr lang="en-US" dirty="0" smtClean="0">
                <a:latin typeface="Bauhaus 93" panose="04030905020B02020C02" pitchFamily="82" charset="0"/>
              </a:rPr>
              <a:t>NHOPS </a:t>
            </a:r>
            <a:r>
              <a:rPr lang="en-US" dirty="0">
                <a:latin typeface="Bauhaus 93" panose="04030905020B02020C02" pitchFamily="82" charset="0"/>
              </a:rPr>
              <a:t>Stitch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Slightly worse results, but easily conveyable motivation.</a:t>
            </a:r>
          </a:p>
          <a:p>
            <a:pPr lvl="2"/>
            <a:r>
              <a:rPr lang="en-US" dirty="0" smtClean="0"/>
              <a:t>Backed-up by related work. </a:t>
            </a:r>
          </a:p>
          <a:p>
            <a:r>
              <a:rPr lang="en-US" b="1" dirty="0" smtClean="0"/>
              <a:t>Both approaches imbue BP with delay-awareness.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76798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uhaus 93" panose="04030905020B02020C02" pitchFamily="82" charset="0"/>
              </a:rPr>
              <a:t>NHOPS Stitch </a:t>
            </a:r>
            <a:r>
              <a:rPr lang="en-US" dirty="0" smtClean="0">
                <a:latin typeface="Bauhaus 93" panose="04030905020B02020C02" pitchFamily="82" charset="0"/>
              </a:rPr>
              <a:t> &amp; </a:t>
            </a:r>
            <a:r>
              <a:rPr lang="en-US" dirty="0" smtClean="0"/>
              <a:t>Delay-awareness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637"/>
          </a:xfrm>
        </p:spPr>
        <p:txBody>
          <a:bodyPr/>
          <a:lstStyle/>
          <a:p>
            <a:r>
              <a:rPr lang="en-US" b="1" dirty="0" smtClean="0"/>
              <a:t>Key idea:</a:t>
            </a:r>
            <a:r>
              <a:rPr lang="en-US" dirty="0" smtClean="0"/>
              <a:t> keep the number of hops</a:t>
            </a:r>
          </a:p>
          <a:p>
            <a:pPr marL="0" indent="0">
              <a:buNone/>
            </a:pPr>
            <a:r>
              <a:rPr lang="en-US" dirty="0" smtClean="0"/>
              <a:t>non-strictly decreasing with each BP</a:t>
            </a:r>
          </a:p>
          <a:p>
            <a:pPr marL="0" indent="0">
              <a:buNone/>
            </a:pPr>
            <a:r>
              <a:rPr lang="en-US" dirty="0" smtClean="0"/>
              <a:t>derived flow rule.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b="1" dirty="0" smtClean="0"/>
              <a:t>How to:</a:t>
            </a:r>
            <a:r>
              <a:rPr lang="en-US" dirty="0" smtClean="0"/>
              <a:t> By applying </a:t>
            </a:r>
            <a:r>
              <a:rPr lang="en-US" i="1" u="sng" dirty="0" err="1" smtClean="0"/>
              <a:t>nhops</a:t>
            </a:r>
            <a:r>
              <a:rPr lang="en-US" i="1" u="sng" dirty="0" smtClean="0"/>
              <a:t>-based</a:t>
            </a:r>
            <a:r>
              <a:rPr lang="en-US" dirty="0" smtClean="0"/>
              <a:t> filtering at the neighbor selection </a:t>
            </a:r>
            <a:r>
              <a:rPr lang="en-US" dirty="0" smtClean="0">
                <a:solidFill>
                  <a:srgbClr val="FF0000"/>
                </a:solidFill>
              </a:rPr>
              <a:t>steps 3-6</a:t>
            </a:r>
            <a:r>
              <a:rPr lang="en-US" dirty="0" smtClean="0"/>
              <a:t>. Then, perform FBPR as presented.</a:t>
            </a:r>
          </a:p>
          <a:p>
            <a:r>
              <a:rPr lang="en-US" dirty="0" smtClean="0"/>
              <a:t>Since </a:t>
            </a:r>
            <a:r>
              <a:rPr lang="en-US" dirty="0" err="1" smtClean="0"/>
              <a:t>nhops</a:t>
            </a:r>
            <a:r>
              <a:rPr lang="en-US" dirty="0" smtClean="0"/>
              <a:t> drops over a path, no loops can be formed!</a:t>
            </a:r>
          </a:p>
          <a:p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428" y="1690688"/>
            <a:ext cx="5724525" cy="3543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00" y="2829169"/>
            <a:ext cx="2770628" cy="168812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930769" y="4201941"/>
            <a:ext cx="3165231" cy="768644"/>
            <a:chOff x="2930769" y="4201941"/>
            <a:chExt cx="3165231" cy="768644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3915508" y="4321908"/>
              <a:ext cx="0" cy="6330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907692" y="4962769"/>
              <a:ext cx="2188308" cy="78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3915508" y="4522900"/>
              <a:ext cx="2008554" cy="356794"/>
            </a:xfrm>
            <a:custGeom>
              <a:avLst/>
              <a:gdLst>
                <a:gd name="connsiteX0" fmla="*/ 0 w 2008554"/>
                <a:gd name="connsiteY0" fmla="*/ 10023 h 356794"/>
                <a:gd name="connsiteX1" fmla="*/ 171938 w 2008554"/>
                <a:gd name="connsiteY1" fmla="*/ 17838 h 356794"/>
                <a:gd name="connsiteX2" fmla="*/ 312615 w 2008554"/>
                <a:gd name="connsiteY2" fmla="*/ 174146 h 356794"/>
                <a:gd name="connsiteX3" fmla="*/ 773723 w 2008554"/>
                <a:gd name="connsiteY3" fmla="*/ 205408 h 356794"/>
                <a:gd name="connsiteX4" fmla="*/ 883138 w 2008554"/>
                <a:gd name="connsiteY4" fmla="*/ 314823 h 356794"/>
                <a:gd name="connsiteX5" fmla="*/ 1031630 w 2008554"/>
                <a:gd name="connsiteY5" fmla="*/ 353900 h 356794"/>
                <a:gd name="connsiteX6" fmla="*/ 2008554 w 2008554"/>
                <a:gd name="connsiteY6" fmla="*/ 353900 h 35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554" h="356794">
                  <a:moveTo>
                    <a:pt x="0" y="10023"/>
                  </a:moveTo>
                  <a:cubicBezTo>
                    <a:pt x="59918" y="253"/>
                    <a:pt x="119836" y="-9516"/>
                    <a:pt x="171938" y="17838"/>
                  </a:cubicBezTo>
                  <a:cubicBezTo>
                    <a:pt x="224041" y="45192"/>
                    <a:pt x="212318" y="142884"/>
                    <a:pt x="312615" y="174146"/>
                  </a:cubicBezTo>
                  <a:cubicBezTo>
                    <a:pt x="412913" y="205408"/>
                    <a:pt x="678636" y="181962"/>
                    <a:pt x="773723" y="205408"/>
                  </a:cubicBezTo>
                  <a:cubicBezTo>
                    <a:pt x="868810" y="228854"/>
                    <a:pt x="840154" y="290074"/>
                    <a:pt x="883138" y="314823"/>
                  </a:cubicBezTo>
                  <a:cubicBezTo>
                    <a:pt x="926123" y="339572"/>
                    <a:pt x="844061" y="347387"/>
                    <a:pt x="1031630" y="353900"/>
                  </a:cubicBezTo>
                  <a:cubicBezTo>
                    <a:pt x="1219199" y="360413"/>
                    <a:pt x="2008554" y="353900"/>
                    <a:pt x="2008554" y="35390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0769" y="4201941"/>
              <a:ext cx="9769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Hops   to E</a:t>
              </a:r>
              <a:endParaRPr lang="el-GR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85066" y="58410"/>
            <a:ext cx="9076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Ying, Lei, et al. "On combining shortest-path and back-pressure routing over </a:t>
            </a:r>
            <a:r>
              <a:rPr lang="en-US" dirty="0" err="1"/>
              <a:t>multihop</a:t>
            </a:r>
            <a:r>
              <a:rPr lang="en-US" dirty="0"/>
              <a:t> wireless networks." </a:t>
            </a:r>
            <a:r>
              <a:rPr lang="en-US" i="1" dirty="0"/>
              <a:t>IEEE/ACM Transactions on Networking (TON)</a:t>
            </a:r>
            <a:r>
              <a:rPr lang="en-US" dirty="0"/>
              <a:t>19.3 (2011): 841-854.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123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 5x5 grid topology, to ensure rich path diversity.</a:t>
            </a:r>
          </a:p>
          <a:p>
            <a:pPr lvl="1"/>
            <a:r>
              <a:rPr lang="en-US" dirty="0" smtClean="0"/>
              <a:t>Not necessary for operation, but important for demonstrating potential.</a:t>
            </a:r>
          </a:p>
          <a:p>
            <a:r>
              <a:rPr lang="en-US" b="1" dirty="0" smtClean="0"/>
              <a:t>OSPF as the underlying routing policy.</a:t>
            </a:r>
          </a:p>
          <a:p>
            <a:pPr lvl="1"/>
            <a:r>
              <a:rPr lang="en-US" dirty="0" smtClean="0"/>
              <a:t>Latency-optimal bound. (Under minimal load).</a:t>
            </a:r>
          </a:p>
          <a:p>
            <a:r>
              <a:rPr lang="en-US" b="1" dirty="0" smtClean="0"/>
              <a:t>Periodic application of FBPR over OSPF. </a:t>
            </a:r>
            <a:r>
              <a:rPr lang="en-US" dirty="0" smtClean="0"/>
              <a:t>(Every </a:t>
            </a:r>
            <a:r>
              <a:rPr lang="en-US" b="1" dirty="0" smtClean="0"/>
              <a:t>T</a:t>
            </a:r>
            <a:r>
              <a:rPr lang="en-US" dirty="0" smtClean="0"/>
              <a:t> sec).</a:t>
            </a:r>
          </a:p>
          <a:p>
            <a:pPr lvl="1"/>
            <a:r>
              <a:rPr lang="en-US" dirty="0" smtClean="0"/>
              <a:t>To quantify dependence from controller interaction frequency.</a:t>
            </a:r>
          </a:p>
          <a:p>
            <a:r>
              <a:rPr lang="en-US" b="1" dirty="0" smtClean="0"/>
              <a:t>Per experiment:</a:t>
            </a:r>
          </a:p>
          <a:p>
            <a:pPr lvl="1"/>
            <a:r>
              <a:rPr lang="en-US" dirty="0" smtClean="0"/>
              <a:t>Varying </a:t>
            </a:r>
            <a:r>
              <a:rPr lang="en-US" b="1" dirty="0" smtClean="0"/>
              <a:t>alarm threshold </a:t>
            </a:r>
            <a:r>
              <a:rPr lang="en-US" dirty="0" smtClean="0"/>
              <a:t>and period </a:t>
            </a:r>
            <a:r>
              <a:rPr lang="en-US" b="1" dirty="0" smtClean="0"/>
              <a:t>T</a:t>
            </a:r>
            <a:r>
              <a:rPr lang="en-US" dirty="0" smtClean="0"/>
              <a:t>. (Important for controller dependence).</a:t>
            </a:r>
          </a:p>
          <a:p>
            <a:pPr lvl="1"/>
            <a:r>
              <a:rPr lang="en-US" dirty="0" smtClean="0"/>
              <a:t>Varying data </a:t>
            </a:r>
            <a:r>
              <a:rPr lang="en-US" b="1" dirty="0" smtClean="0"/>
              <a:t>generation rate</a:t>
            </a:r>
            <a:r>
              <a:rPr lang="en-US" dirty="0" smtClean="0"/>
              <a:t> per each node. </a:t>
            </a:r>
          </a:p>
          <a:p>
            <a:pPr lvl="2"/>
            <a:r>
              <a:rPr lang="en-US" dirty="0" smtClean="0"/>
              <a:t>(Affects impact of forecasting AND the volatility of the network’s </a:t>
            </a:r>
            <a:r>
              <a:rPr lang="en-US" dirty="0"/>
              <a:t>s</a:t>
            </a:r>
            <a:r>
              <a:rPr lang="en-US" dirty="0" smtClean="0"/>
              <a:t>tate).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Measure:</a:t>
            </a:r>
          </a:p>
          <a:p>
            <a:pPr lvl="1"/>
            <a:r>
              <a:rPr lang="en-US" dirty="0" smtClean="0"/>
              <a:t>Throughput, latency, data overflow rates.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57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1/3</a:t>
            </a: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015" y="0"/>
            <a:ext cx="4868985" cy="24129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651" y="2172682"/>
            <a:ext cx="4764349" cy="22899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3015" y="4267199"/>
            <a:ext cx="4868984" cy="24813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877" y="1563077"/>
            <a:ext cx="67681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Maximum controller dependence case: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Alarm at 1% (i.e. Always ON).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T=1sec.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Proposed schemes (NHOPS, BP-DV):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Better latency than OSPF for </a:t>
            </a:r>
            <a:r>
              <a:rPr lang="en-US" sz="2400" dirty="0" err="1" smtClean="0"/>
              <a:t>minimal</a:t>
            </a:r>
            <a:r>
              <a:rPr lang="en-US" sz="2400" dirty="0" err="1" smtClean="0">
                <a:sym typeface="Wingdings" panose="05000000000000000000" pitchFamily="2" charset="2"/>
              </a:rPr>
              <a:t>medium</a:t>
            </a:r>
            <a:r>
              <a:rPr lang="en-US" sz="2400" dirty="0" smtClean="0"/>
              <a:t> load.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Same throughput as Classic BP (SBPR)             for maximal network load.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Considerably increased network stability.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99892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2/3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343878" y="1563077"/>
            <a:ext cx="629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Gradually “detaching” from the controller: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Alarm at 20% of capacity.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T=5sec.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Proposed schemes (NHOPS, BP-DV):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atency is worse than pure OSPF, but data overflow is practically at 0%.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OSPF, the data overflow rate is ~25%.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Same throughput as Classic BPR.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Considerably increased network stability.</a:t>
            </a:r>
            <a:endParaRPr lang="el-G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154" y="218544"/>
            <a:ext cx="4493846" cy="2329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831" y="2547815"/>
            <a:ext cx="4351569" cy="1958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8830" y="4506617"/>
            <a:ext cx="4351569" cy="201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0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3/3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343878" y="1563077"/>
            <a:ext cx="629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Further “detachment” from the controller: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Alarm at 20% of capacity.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T: </a:t>
            </a:r>
            <a:r>
              <a:rPr lang="en-US" sz="2400" dirty="0" smtClean="0">
                <a:sym typeface="Wingdings" panose="05000000000000000000" pitchFamily="2" charset="2"/>
              </a:rPr>
              <a:t>25</a:t>
            </a:r>
            <a:r>
              <a:rPr lang="en-US" sz="2400" dirty="0" smtClean="0"/>
              <a:t>sec.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Constant data generation rate per node (medium network load) 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Proposed schemes (NHOPS, BP-DV):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performance in terms of latency and throughput depends little on the controller interaction frequency.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Classic BP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behaves poorly latency-wise and overflow-wise, as expected.</a:t>
            </a:r>
            <a:endParaRPr lang="el-G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746" y="189124"/>
            <a:ext cx="4392246" cy="2343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3716" y="2532185"/>
            <a:ext cx="4238284" cy="1878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6132" y="4432694"/>
            <a:ext cx="4325868" cy="202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/>
              <a:t>Backpressure </a:t>
            </a:r>
            <a:r>
              <a:rPr lang="en-US" sz="2600" b="1" dirty="0"/>
              <a:t>routing (BPR) </a:t>
            </a:r>
            <a:r>
              <a:rPr lang="en-US" sz="2600" b="1" dirty="0" smtClean="0"/>
              <a:t>benefits </a:t>
            </a:r>
            <a:r>
              <a:rPr lang="en-US" sz="2600" b="1" dirty="0"/>
              <a:t>to the </a:t>
            </a:r>
            <a:r>
              <a:rPr lang="en-US" sz="2600" b="1" dirty="0" smtClean="0"/>
              <a:t>SDN-powered TE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dirty="0" smtClean="0"/>
              <a:t>Network </a:t>
            </a:r>
            <a:r>
              <a:rPr lang="en-US" sz="2600" dirty="0"/>
              <a:t>throughput maximization</a:t>
            </a:r>
          </a:p>
          <a:p>
            <a:pPr lvl="1"/>
            <a:r>
              <a:rPr lang="en-US" sz="2600" dirty="0" smtClean="0"/>
              <a:t>Stability </a:t>
            </a:r>
            <a:r>
              <a:rPr lang="en-US" sz="2600" dirty="0"/>
              <a:t>under increased network load. </a:t>
            </a:r>
          </a:p>
          <a:p>
            <a:pPr lvl="1"/>
            <a:r>
              <a:rPr lang="en-US" sz="2600" dirty="0" smtClean="0"/>
              <a:t>Little </a:t>
            </a:r>
            <a:r>
              <a:rPr lang="en-US" sz="2600" dirty="0"/>
              <a:t>dependence from-and load for-the SDN </a:t>
            </a:r>
            <a:r>
              <a:rPr lang="en-US" sz="2600" dirty="0" smtClean="0"/>
              <a:t>controller.</a:t>
            </a:r>
          </a:p>
          <a:p>
            <a:pPr lvl="1"/>
            <a:r>
              <a:rPr lang="en-US" sz="2600" dirty="0" smtClean="0"/>
              <a:t>Robust co-existence </a:t>
            </a:r>
            <a:r>
              <a:rPr lang="en-US" sz="2600" dirty="0"/>
              <a:t>with Delay-aware policies, while </a:t>
            </a:r>
            <a:r>
              <a:rPr lang="en-US" sz="2600" dirty="0" smtClean="0"/>
              <a:t>respecting peering rules. </a:t>
            </a:r>
          </a:p>
          <a:p>
            <a:r>
              <a:rPr lang="en-US" sz="2600" b="1" dirty="0" smtClean="0"/>
              <a:t>Pave </a:t>
            </a:r>
            <a:r>
              <a:rPr lang="en-US" sz="2600" b="1" dirty="0"/>
              <a:t>the way for </a:t>
            </a:r>
            <a:r>
              <a:rPr lang="en-US" sz="2600" b="1" dirty="0" smtClean="0"/>
              <a:t>new, lightweight TE </a:t>
            </a:r>
            <a:r>
              <a:rPr lang="en-US" sz="2600" b="1" dirty="0"/>
              <a:t>schemes </a:t>
            </a:r>
            <a:r>
              <a:rPr lang="en-US" sz="2600" dirty="0" smtClean="0"/>
              <a:t>that:</a:t>
            </a:r>
          </a:p>
          <a:p>
            <a:pPr lvl="1"/>
            <a:r>
              <a:rPr lang="en-US" sz="2600" dirty="0" smtClean="0"/>
              <a:t>Require </a:t>
            </a:r>
            <a:r>
              <a:rPr lang="en-US" sz="2600" dirty="0"/>
              <a:t>minimal </a:t>
            </a:r>
            <a:r>
              <a:rPr lang="en-US" sz="2600" dirty="0" smtClean="0"/>
              <a:t>commitment,</a:t>
            </a:r>
            <a:endParaRPr lang="en-US" sz="2600" dirty="0"/>
          </a:p>
          <a:p>
            <a:pPr lvl="1"/>
            <a:r>
              <a:rPr lang="en-US" sz="2600" dirty="0" smtClean="0"/>
              <a:t>Can </a:t>
            </a:r>
            <a:r>
              <a:rPr lang="en-US" sz="2600" dirty="0"/>
              <a:t>be deployed </a:t>
            </a:r>
            <a:r>
              <a:rPr lang="en-US" sz="2600" dirty="0" smtClean="0"/>
              <a:t>with minimal </a:t>
            </a:r>
            <a:r>
              <a:rPr lang="en-US" sz="2600" dirty="0"/>
              <a:t>cost. </a:t>
            </a:r>
            <a:endParaRPr lang="en-US" sz="2600" dirty="0" smtClean="0"/>
          </a:p>
          <a:p>
            <a:pPr lvl="1"/>
            <a:r>
              <a:rPr lang="en-US" sz="2600" dirty="0" smtClean="0"/>
              <a:t>Encourage gradually increasing cooperation </a:t>
            </a:r>
            <a:r>
              <a:rPr lang="en-US" sz="2600" dirty="0"/>
              <a:t>among </a:t>
            </a:r>
            <a:r>
              <a:rPr lang="en-US" sz="2600" dirty="0" smtClean="0"/>
              <a:t>autonomous, distrustful network entities.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401556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1815"/>
            <a:ext cx="10515600" cy="46451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Implementing </a:t>
            </a:r>
            <a:r>
              <a:rPr lang="en-US" dirty="0"/>
              <a:t>a prediction </a:t>
            </a:r>
            <a:r>
              <a:rPr lang="en-US" dirty="0" smtClean="0"/>
              <a:t>module and </a:t>
            </a:r>
            <a:r>
              <a:rPr lang="en-US" dirty="0"/>
              <a:t>the complete system in a realistic </a:t>
            </a:r>
            <a:r>
              <a:rPr lang="en-US" dirty="0" err="1" smtClean="0"/>
              <a:t>testbed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Endowing </a:t>
            </a:r>
            <a:r>
              <a:rPr lang="en-US" dirty="0"/>
              <a:t>the BPR/SDN controller </a:t>
            </a:r>
            <a:r>
              <a:rPr lang="en-US" dirty="0" smtClean="0"/>
              <a:t>with memory </a:t>
            </a:r>
            <a:r>
              <a:rPr lang="en-US" dirty="0"/>
              <a:t>and simple learning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A smart, </a:t>
            </a:r>
            <a:r>
              <a:rPr lang="en-US" dirty="0"/>
              <a:t>constantly evolving routing system. </a:t>
            </a:r>
            <a:endParaRPr lang="en-US" dirty="0" smtClean="0"/>
          </a:p>
          <a:p>
            <a:pPr lvl="1"/>
            <a:r>
              <a:rPr lang="en-US" dirty="0" smtClean="0"/>
              <a:t>E.g. application </a:t>
            </a:r>
            <a:r>
              <a:rPr lang="en-US" dirty="0"/>
              <a:t>of learning automata or taboo search </a:t>
            </a:r>
            <a:r>
              <a:rPr lang="en-US" dirty="0" smtClean="0"/>
              <a:t>algorithms over </a:t>
            </a:r>
            <a:r>
              <a:rPr lang="en-US" dirty="0"/>
              <a:t>past BPR-derived routing decisions. </a:t>
            </a:r>
            <a:endParaRPr lang="en-US" dirty="0" smtClean="0"/>
          </a:p>
          <a:p>
            <a:r>
              <a:rPr lang="en-US" dirty="0" smtClean="0"/>
              <a:t>Finally</a:t>
            </a:r>
            <a:r>
              <a:rPr lang="en-US" dirty="0"/>
              <a:t>, taking </a:t>
            </a:r>
            <a:r>
              <a:rPr lang="en-US" dirty="0" smtClean="0"/>
              <a:t>into account </a:t>
            </a:r>
            <a:r>
              <a:rPr lang="en-US" dirty="0"/>
              <a:t>the traffic monitoring abilities of </a:t>
            </a:r>
            <a:r>
              <a:rPr lang="en-US" dirty="0" err="1" smtClean="0"/>
              <a:t>OpenFlow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BPR combined </a:t>
            </a:r>
            <a:r>
              <a:rPr lang="en-US" dirty="0"/>
              <a:t>with an automatic </a:t>
            </a:r>
            <a:r>
              <a:rPr lang="en-US" dirty="0" err="1" smtClean="0"/>
              <a:t>subnetting</a:t>
            </a:r>
            <a:r>
              <a:rPr lang="en-US" dirty="0" smtClean="0"/>
              <a:t> system.</a:t>
            </a:r>
            <a:endParaRPr lang="en-US" dirty="0"/>
          </a:p>
          <a:p>
            <a:pPr lvl="1"/>
            <a:r>
              <a:rPr lang="en-US" dirty="0" smtClean="0"/>
              <a:t>Goals: </a:t>
            </a:r>
          </a:p>
          <a:p>
            <a:pPr lvl="2"/>
            <a:r>
              <a:rPr lang="en-US" sz="2100" dirty="0" smtClean="0"/>
              <a:t>maximize </a:t>
            </a:r>
            <a:r>
              <a:rPr lang="en-US" sz="2100" dirty="0"/>
              <a:t>the backpressure backlog </a:t>
            </a:r>
            <a:r>
              <a:rPr lang="en-US" sz="2100" dirty="0" smtClean="0"/>
              <a:t>AND</a:t>
            </a:r>
            <a:endParaRPr lang="en-US" sz="2100" dirty="0"/>
          </a:p>
          <a:p>
            <a:pPr lvl="2"/>
            <a:r>
              <a:rPr lang="en-US" sz="2100" dirty="0" smtClean="0"/>
              <a:t>optimize </a:t>
            </a:r>
            <a:r>
              <a:rPr lang="en-US" sz="2100" dirty="0"/>
              <a:t>the specificity of the introduced flow rules.</a:t>
            </a:r>
            <a:endParaRPr lang="el-GR" sz="2100" dirty="0"/>
          </a:p>
        </p:txBody>
      </p:sp>
    </p:spTree>
    <p:extLst>
      <p:ext uri="{BB962C8B-B14F-4D97-AF65-F5344CB8AC3E}">
        <p14:creationId xmlns:p14="http://schemas.microsoft.com/office/powerpoint/2010/main" val="29217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221" y="2363918"/>
            <a:ext cx="2895898" cy="16024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 </a:t>
            </a:r>
            <a:r>
              <a:rPr lang="en-US" dirty="0" err="1" smtClean="0"/>
              <a:t>NetVolution</a:t>
            </a:r>
            <a:r>
              <a:rPr lang="en-US" dirty="0" smtClean="0"/>
              <a:t> project  (Asst. Prof. </a:t>
            </a:r>
            <a:r>
              <a:rPr lang="en-US" dirty="0" err="1" smtClean="0"/>
              <a:t>Xenofontas</a:t>
            </a:r>
            <a:r>
              <a:rPr lang="en-US" dirty="0" smtClean="0"/>
              <a:t> </a:t>
            </a:r>
            <a:r>
              <a:rPr lang="en-US" dirty="0" err="1" smtClean="0"/>
              <a:t>Dimitropoulos</a:t>
            </a:r>
            <a:r>
              <a:rPr lang="en-US" dirty="0" smtClean="0"/>
              <a:t>)</a:t>
            </a:r>
          </a:p>
          <a:p>
            <a:pPr lvl="1"/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www.netvolution.eu</a:t>
            </a:r>
            <a:endParaRPr lang="en-US" dirty="0" smtClean="0"/>
          </a:p>
          <a:p>
            <a:pPr lvl="1"/>
            <a:r>
              <a:rPr lang="en-US" dirty="0" smtClean="0"/>
              <a:t>Studied problem: </a:t>
            </a:r>
          </a:p>
          <a:p>
            <a:pPr lvl="2"/>
            <a:r>
              <a:rPr lang="en-US" dirty="0" smtClean="0"/>
              <a:t>Ossification of the  inter-AS routing.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Research Committee, Aristotle Univ. of Thessaloniki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2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84" y="251435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070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&amp; Traffic Engineering (TE): a prosperous combo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SDN: </a:t>
            </a:r>
            <a:r>
              <a:rPr lang="en-US" dirty="0" smtClean="0"/>
              <a:t>Centrally manage and control a network.</a:t>
            </a:r>
          </a:p>
          <a:p>
            <a:r>
              <a:rPr lang="en-US" b="1" dirty="0" smtClean="0">
                <a:effectLst/>
              </a:rPr>
              <a:t>TE:</a:t>
            </a:r>
            <a:r>
              <a:rPr lang="en-US" dirty="0" smtClean="0">
                <a:effectLst/>
              </a:rPr>
              <a:t>  Reroute flows in real-time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dirty="0" smtClean="0">
                <a:effectLst/>
              </a:rPr>
              <a:t>provide the best possible </a:t>
            </a:r>
            <a:r>
              <a:rPr lang="en-US" dirty="0" err="1" smtClean="0">
                <a:effectLst/>
              </a:rPr>
              <a:t>QoS</a:t>
            </a:r>
            <a:r>
              <a:rPr lang="en-US" dirty="0" smtClean="0">
                <a:effectLst/>
              </a:rPr>
              <a:t> on a given infrastructure. </a:t>
            </a:r>
          </a:p>
          <a:p>
            <a:r>
              <a:rPr lang="en-US" b="1" dirty="0" smtClean="0"/>
              <a:t>TE via SDN:</a:t>
            </a:r>
          </a:p>
          <a:p>
            <a:pPr lvl="1"/>
            <a:r>
              <a:rPr lang="en-US" dirty="0" smtClean="0"/>
              <a:t>Highly centralized, consistent, granular TE (even per flow).</a:t>
            </a:r>
          </a:p>
          <a:p>
            <a:pPr lvl="1"/>
            <a:r>
              <a:rPr lang="en-US" dirty="0" smtClean="0"/>
              <a:t>Lots of success stories:</a:t>
            </a:r>
          </a:p>
          <a:p>
            <a:pPr lvl="2"/>
            <a:r>
              <a:rPr lang="en-US" dirty="0" smtClean="0"/>
              <a:t>Google’s B4,</a:t>
            </a:r>
          </a:p>
          <a:p>
            <a:pPr lvl="2"/>
            <a:r>
              <a:rPr lang="en-US" dirty="0" smtClean="0"/>
              <a:t>Microsoft’s SWAN,</a:t>
            </a:r>
          </a:p>
          <a:p>
            <a:pPr lvl="2"/>
            <a:r>
              <a:rPr lang="en-US" dirty="0" smtClean="0"/>
              <a:t>Bell-Labs,</a:t>
            </a:r>
          </a:p>
          <a:p>
            <a:pPr lvl="2"/>
            <a:r>
              <a:rPr lang="en-US" dirty="0" smtClean="0"/>
              <a:t>….within </a:t>
            </a:r>
            <a:r>
              <a:rPr lang="en-US" b="1" dirty="0" smtClean="0">
                <a:solidFill>
                  <a:srgbClr val="FF0000"/>
                </a:solidFill>
              </a:rPr>
              <a:t>proprietary networks</a:t>
            </a:r>
            <a:r>
              <a:rPr lang="en-US" dirty="0" smtClean="0"/>
              <a:t>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448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SDN/TE among (distrustful) parties?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Autonomous Systems</a:t>
            </a:r>
          </a:p>
          <a:p>
            <a:r>
              <a:rPr lang="en-US" dirty="0" smtClean="0"/>
              <a:t>Too much potential, but too many obstacles:</a:t>
            </a:r>
          </a:p>
          <a:p>
            <a:pPr lvl="1"/>
            <a:r>
              <a:rPr lang="en-US" dirty="0" smtClean="0"/>
              <a:t>Relinquish internal control to an external “All-powerful” SDN controller.  </a:t>
            </a:r>
          </a:p>
          <a:p>
            <a:pPr lvl="1"/>
            <a:r>
              <a:rPr lang="en-US" dirty="0" smtClean="0"/>
              <a:t>High degree of architectural penetration</a:t>
            </a:r>
          </a:p>
          <a:p>
            <a:pPr lvl="2"/>
            <a:r>
              <a:rPr lang="en-US" dirty="0" smtClean="0"/>
              <a:t>Considerable change in internal state of affairs.</a:t>
            </a:r>
          </a:p>
          <a:p>
            <a:pPr lvl="2"/>
            <a:r>
              <a:rPr lang="en-US" dirty="0" smtClean="0"/>
              <a:t>Potentially high CAPEX. Worth the risk?</a:t>
            </a:r>
          </a:p>
          <a:p>
            <a:pPr lvl="2"/>
            <a:r>
              <a:rPr lang="en-US" dirty="0" smtClean="0"/>
              <a:t>SDN scalability issues.</a:t>
            </a:r>
          </a:p>
          <a:p>
            <a:pPr lvl="2"/>
            <a:r>
              <a:rPr lang="en-US" dirty="0" smtClean="0"/>
              <a:t>Single/additional point(s) of failure.</a:t>
            </a:r>
          </a:p>
          <a:p>
            <a:pPr lvl="2"/>
            <a:r>
              <a:rPr lang="en-US" dirty="0" smtClean="0"/>
              <a:t>Security concerns/Trust issues.</a:t>
            </a:r>
          </a:p>
          <a:p>
            <a:pPr lvl="2"/>
            <a:r>
              <a:rPr lang="en-US" dirty="0" smtClean="0"/>
              <a:t>… Present solutions </a:t>
            </a:r>
            <a:r>
              <a:rPr lang="en-US" dirty="0" smtClean="0">
                <a:sym typeface="Wingdings" panose="05000000000000000000" pitchFamily="2" charset="2"/>
              </a:rPr>
              <a:t> Highly efficient, </a:t>
            </a:r>
            <a:r>
              <a:rPr lang="en-US" b="1" u="sng" dirty="0" smtClean="0">
                <a:sym typeface="Wingdings" panose="05000000000000000000" pitchFamily="2" charset="2"/>
              </a:rPr>
              <a:t>high complex</a:t>
            </a:r>
            <a:r>
              <a:rPr lang="en-US" dirty="0" smtClean="0">
                <a:sym typeface="Wingdings" panose="05000000000000000000" pitchFamily="2" charset="2"/>
              </a:rPr>
              <a:t>. Too big a step in our case.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37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small-risk, high-gain step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Do not replace existing state-of-affairs within an AS.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Propose minor routing changes only.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Prioritize backwards-compatibility over all </a:t>
            </a:r>
            <a:r>
              <a:rPr lang="en-US" sz="2000" b="1" dirty="0" smtClean="0">
                <a:sym typeface="Wingdings" panose="05000000000000000000" pitchFamily="2" charset="2"/>
              </a:rPr>
              <a:t>(e.g. MPLS).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Uphold SDN principles, but don’t hurry to SDN-specific tech (e.g. </a:t>
            </a:r>
            <a:r>
              <a:rPr lang="en-US" dirty="0" err="1" smtClean="0">
                <a:sym typeface="Wingdings" panose="05000000000000000000" pitchFamily="2" charset="2"/>
              </a:rPr>
              <a:t>OpenFlow</a:t>
            </a:r>
            <a:r>
              <a:rPr lang="en-US" dirty="0" smtClean="0">
                <a:sym typeface="Wingdings" panose="05000000000000000000" pitchFamily="2" charset="2"/>
              </a:rPr>
              <a:t>). 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Utterly respect </a:t>
            </a:r>
            <a:r>
              <a:rPr lang="en-US" b="1" u="sng" dirty="0" smtClean="0">
                <a:sym typeface="Wingdings" panose="05000000000000000000" pitchFamily="2" charset="2"/>
              </a:rPr>
              <a:t>ANY</a:t>
            </a:r>
            <a:r>
              <a:rPr lang="en-US" b="1" dirty="0" smtClean="0">
                <a:sym typeface="Wingdings" panose="05000000000000000000" pitchFamily="2" charset="2"/>
              </a:rPr>
              <a:t> peering preferences </a:t>
            </a:r>
            <a:r>
              <a:rPr lang="en-US" sz="2400" b="1" dirty="0" smtClean="0">
                <a:sym typeface="Wingdings" panose="05000000000000000000" pitchFamily="2" charset="2"/>
              </a:rPr>
              <a:t>(</a:t>
            </a:r>
            <a:r>
              <a:rPr lang="en-US" sz="2000" b="1" dirty="0" smtClean="0">
                <a:sym typeface="Wingdings" panose="05000000000000000000" pitchFamily="2" charset="2"/>
              </a:rPr>
              <a:t>peering rules, trust issues, etc.</a:t>
            </a:r>
            <a:r>
              <a:rPr lang="en-US" sz="2400" b="1" dirty="0" smtClean="0">
                <a:sym typeface="Wingdings" panose="05000000000000000000" pitchFamily="2" charset="2"/>
              </a:rPr>
              <a:t>).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..but show immediate gains to keen participants.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Propose routing rules </a:t>
            </a:r>
            <a:r>
              <a:rPr lang="en-US" u="sng" dirty="0" smtClean="0">
                <a:sym typeface="Wingdings" panose="05000000000000000000" pitchFamily="2" charset="2"/>
              </a:rPr>
              <a:t>BUT</a:t>
            </a:r>
            <a:r>
              <a:rPr lang="en-US" dirty="0" smtClean="0">
                <a:sym typeface="Wingdings" panose="05000000000000000000" pitchFamily="2" charset="2"/>
              </a:rPr>
              <a:t> let the AS decide. (Win-win)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Keep your hands and ears away from the AS.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Let </a:t>
            </a:r>
            <a:r>
              <a:rPr lang="en-US" u="sng" dirty="0" smtClean="0">
                <a:sym typeface="Wingdings" panose="05000000000000000000" pitchFamily="2" charset="2"/>
              </a:rPr>
              <a:t>THE AS</a:t>
            </a:r>
            <a:r>
              <a:rPr lang="en-US" dirty="0" smtClean="0">
                <a:sym typeface="Wingdings" panose="05000000000000000000" pitchFamily="2" charset="2"/>
              </a:rPr>
              <a:t> ask us for advice when it feels like it.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Require vague, aggregate, non-private input only.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441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276" y="844067"/>
            <a:ext cx="9229724" cy="533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08" y="263525"/>
            <a:ext cx="10515600" cy="1325563"/>
          </a:xfrm>
        </p:spPr>
        <p:txBody>
          <a:bodyPr/>
          <a:lstStyle/>
          <a:p>
            <a:r>
              <a:rPr lang="en-US" dirty="0" smtClean="0"/>
              <a:t>The big picture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08" y="1825625"/>
            <a:ext cx="308707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An </a:t>
            </a:r>
            <a:r>
              <a:rPr lang="en-US" sz="2400" b="1" dirty="0" smtClean="0"/>
              <a:t>underlying</a:t>
            </a:r>
            <a:r>
              <a:rPr lang="en-US" sz="2400" dirty="0" smtClean="0"/>
              <a:t> DVR routing policy.</a:t>
            </a:r>
          </a:p>
          <a:p>
            <a:r>
              <a:rPr lang="en-US" sz="2400" dirty="0" err="1" smtClean="0"/>
              <a:t>ASes</a:t>
            </a:r>
            <a:r>
              <a:rPr lang="en-US" sz="2400" dirty="0" smtClean="0"/>
              <a:t> can </a:t>
            </a:r>
            <a:r>
              <a:rPr lang="en-US" sz="2400" b="1" dirty="0" smtClean="0"/>
              <a:t>monitor</a:t>
            </a:r>
            <a:r>
              <a:rPr lang="en-US" sz="2400" dirty="0" smtClean="0"/>
              <a:t> their internal congestion levels.</a:t>
            </a:r>
          </a:p>
          <a:p>
            <a:r>
              <a:rPr lang="en-US" sz="2400" dirty="0" smtClean="0"/>
              <a:t>The Control Plane is the “</a:t>
            </a:r>
            <a:r>
              <a:rPr lang="en-US" sz="2400" b="1" dirty="0" smtClean="0"/>
              <a:t>Oracle</a:t>
            </a:r>
            <a:r>
              <a:rPr lang="en-US" sz="2400" dirty="0" smtClean="0"/>
              <a:t>”.</a:t>
            </a:r>
          </a:p>
          <a:p>
            <a:r>
              <a:rPr lang="en-US" sz="2400" dirty="0" smtClean="0"/>
              <a:t>An AS asks the oracle for advice </a:t>
            </a:r>
            <a:r>
              <a:rPr lang="en-US" sz="2400" b="1" dirty="0" err="1" smtClean="0"/>
              <a:t>On_Congestion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Oracle </a:t>
            </a:r>
            <a:r>
              <a:rPr lang="en-US" sz="2400" b="1" dirty="0" smtClean="0"/>
              <a:t>proposes</a:t>
            </a:r>
            <a:r>
              <a:rPr lang="en-US" sz="2400" dirty="0" smtClean="0"/>
              <a:t> problem-mitigating,  priority flow rules.</a:t>
            </a:r>
          </a:p>
          <a:p>
            <a:endParaRPr lang="el-GR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62276" y="6176963"/>
            <a:ext cx="7092461" cy="681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Small-risk OK. High-gain?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5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 TE Optimization goals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Maximize the network throughput.</a:t>
            </a:r>
          </a:p>
          <a:p>
            <a:pPr lvl="1"/>
            <a:r>
              <a:rPr lang="en-US" dirty="0" smtClean="0"/>
              <a:t>Alias: Minimize the maximum link utilization.</a:t>
            </a:r>
          </a:p>
          <a:p>
            <a:pPr lvl="1"/>
            <a:r>
              <a:rPr lang="en-US" dirty="0" smtClean="0"/>
              <a:t>Alias: Minimize the average link utilization.</a:t>
            </a:r>
          </a:p>
          <a:p>
            <a:r>
              <a:rPr lang="en-US" b="1" dirty="0" smtClean="0"/>
              <a:t>Latency optimization.</a:t>
            </a:r>
          </a:p>
          <a:p>
            <a:pPr lvl="1"/>
            <a:r>
              <a:rPr lang="en-US" dirty="0" smtClean="0"/>
              <a:t>Assign a flow/batch of flows to dedicated virtual paths with bounded latency.</a:t>
            </a:r>
          </a:p>
          <a:p>
            <a:r>
              <a:rPr lang="en-US" b="1" dirty="0" smtClean="0"/>
              <a:t>Joint Throughput/Latency optimization</a:t>
            </a:r>
          </a:p>
          <a:p>
            <a:pPr lvl="1"/>
            <a:r>
              <a:rPr lang="en-US" dirty="0" smtClean="0"/>
              <a:t>Alias: Assign latency-optimal paths </a:t>
            </a:r>
            <a:r>
              <a:rPr lang="en-US" b="1" u="sng" dirty="0" smtClean="0"/>
              <a:t>GIVEN</a:t>
            </a:r>
            <a:r>
              <a:rPr lang="en-US" dirty="0" smtClean="0"/>
              <a:t> min-max/max-min link utilization.</a:t>
            </a:r>
          </a:p>
          <a:p>
            <a:pPr lvl="1"/>
            <a:r>
              <a:rPr lang="en-US" dirty="0" smtClean="0"/>
              <a:t>Alias: Optimize throughput </a:t>
            </a:r>
            <a:r>
              <a:rPr lang="en-US" b="1" u="sng" dirty="0" smtClean="0"/>
              <a:t>GIVEN</a:t>
            </a:r>
            <a:r>
              <a:rPr lang="en-US" dirty="0" smtClean="0"/>
              <a:t> p2p hops bounds. </a:t>
            </a:r>
          </a:p>
          <a:p>
            <a:pPr lvl="1"/>
            <a:r>
              <a:rPr lang="en-US" dirty="0" smtClean="0"/>
              <a:t>Alias: Reduce the average network buffer level. 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567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Backpressure </a:t>
            </a:r>
            <a:r>
              <a:rPr lang="en-US" dirty="0"/>
              <a:t>(BP) </a:t>
            </a:r>
            <a:r>
              <a:rPr lang="en-US" dirty="0" smtClean="0"/>
              <a:t>routing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Gains</a:t>
            </a:r>
          </a:p>
          <a:p>
            <a:pPr lvl="1"/>
            <a:r>
              <a:rPr lang="en-US" dirty="0" smtClean="0"/>
              <a:t>Analytically-proven, throughput-optimal.</a:t>
            </a:r>
          </a:p>
          <a:p>
            <a:pPr lvl="1"/>
            <a:r>
              <a:rPr lang="en-US" dirty="0" smtClean="0"/>
              <a:t>Delay-aware (hops-bounded paths, minimize </a:t>
            </a:r>
            <a:r>
              <a:rPr lang="en-US" dirty="0" err="1" smtClean="0"/>
              <a:t>avg</a:t>
            </a:r>
            <a:r>
              <a:rPr lang="en-US" dirty="0" smtClean="0"/>
              <a:t> buffer levels).</a:t>
            </a:r>
          </a:p>
          <a:p>
            <a:pPr lvl="1"/>
            <a:r>
              <a:rPr lang="en-US" dirty="0" smtClean="0"/>
              <a:t>I.e. Joint throughput-latency optimization.</a:t>
            </a:r>
          </a:p>
          <a:p>
            <a:r>
              <a:rPr lang="en-US" b="1" dirty="0" smtClean="0"/>
              <a:t>History</a:t>
            </a:r>
          </a:p>
          <a:p>
            <a:pPr lvl="1"/>
            <a:r>
              <a:rPr lang="en-US" dirty="0" smtClean="0"/>
              <a:t>Originally aimed for wireless ad hoc networks.</a:t>
            </a:r>
          </a:p>
          <a:p>
            <a:pPr lvl="1"/>
            <a:r>
              <a:rPr lang="en-US" dirty="0" smtClean="0"/>
              <a:t>First iteration discarded latency considerations, looping paths, path stability.</a:t>
            </a:r>
          </a:p>
          <a:p>
            <a:pPr lvl="1"/>
            <a:r>
              <a:rPr lang="en-US" dirty="0" smtClean="0"/>
              <a:t>Since then: delay-aware, TCP-compatible.</a:t>
            </a:r>
          </a:p>
          <a:p>
            <a:r>
              <a:rPr lang="en-US" b="1" dirty="0" smtClean="0"/>
              <a:t>Applications</a:t>
            </a:r>
          </a:p>
          <a:p>
            <a:pPr lvl="1"/>
            <a:r>
              <a:rPr lang="en-US" dirty="0" err="1" smtClean="0"/>
              <a:t>Routing+scheduling</a:t>
            </a:r>
            <a:r>
              <a:rPr lang="en-US" dirty="0" smtClean="0"/>
              <a:t> in ad hoc, cellular and satellite networks.</a:t>
            </a:r>
          </a:p>
          <a:p>
            <a:pPr lvl="1"/>
            <a:r>
              <a:rPr lang="en-US" dirty="0" smtClean="0"/>
              <a:t>Popular choice as firmware of network switches.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494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tutorial on the “classic” BP routing.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given a net (nodes </a:t>
            </a:r>
            <a:r>
              <a:rPr lang="en-US" b="1" dirty="0" smtClean="0"/>
              <a:t>n</a:t>
            </a:r>
            <a:r>
              <a:rPr lang="en-US" dirty="0" smtClean="0"/>
              <a:t>, links </a:t>
            </a:r>
            <a:r>
              <a:rPr lang="el-GR" b="1" dirty="0" smtClean="0"/>
              <a:t>μ</a:t>
            </a:r>
            <a:r>
              <a:rPr lang="en-US" b="1" baseline="-25000" dirty="0" smtClean="0"/>
              <a:t>nm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Each node </a:t>
            </a:r>
            <a:r>
              <a:rPr lang="en-US" b="1" dirty="0" smtClean="0"/>
              <a:t>n</a:t>
            </a:r>
            <a:r>
              <a:rPr lang="en-US" dirty="0" smtClean="0"/>
              <a:t> contains buffers of data </a:t>
            </a:r>
          </a:p>
          <a:p>
            <a:pPr marL="0" indent="0">
              <a:buNone/>
            </a:pPr>
            <a:r>
              <a:rPr lang="en-US" b="1" dirty="0" smtClean="0"/>
              <a:t>U</a:t>
            </a:r>
            <a:r>
              <a:rPr lang="en-US" b="1" baseline="-25000" dirty="0" smtClean="0"/>
              <a:t>n</a:t>
            </a:r>
            <a:r>
              <a:rPr lang="en-US" b="1" baseline="-25000" dirty="0" smtClean="0">
                <a:sym typeface="Wingdings" panose="05000000000000000000" pitchFamily="2" charset="2"/>
              </a:rPr>
              <a:t>m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destined to other nodes </a:t>
            </a:r>
            <a:r>
              <a:rPr lang="en-US" b="1" dirty="0" smtClean="0"/>
              <a:t>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also generate/consume data locally. </a:t>
            </a:r>
          </a:p>
          <a:p>
            <a:r>
              <a:rPr lang="en-US" dirty="0" smtClean="0"/>
              <a:t>At time </a:t>
            </a:r>
            <a:r>
              <a:rPr lang="en-US" b="1" dirty="0" smtClean="0"/>
              <a:t>t</a:t>
            </a:r>
            <a:r>
              <a:rPr lang="en-US" dirty="0" smtClean="0"/>
              <a:t>, we are given </a:t>
            </a:r>
            <a:r>
              <a:rPr lang="en-US" b="1" dirty="0"/>
              <a:t>U</a:t>
            </a:r>
            <a:r>
              <a:rPr lang="en-US" b="1" baseline="-25000" dirty="0"/>
              <a:t>n</a:t>
            </a:r>
            <a:r>
              <a:rPr lang="en-US" b="1" baseline="-25000" dirty="0">
                <a:sym typeface="Wingdings" panose="05000000000000000000" pitchFamily="2" charset="2"/>
              </a:rPr>
              <a:t></a:t>
            </a:r>
            <a:r>
              <a:rPr lang="en-US" b="1" baseline="-25000" dirty="0" smtClean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(t).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Which buffer should flow over each links?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how long?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..In order to maximize the throughput of the net?</a:t>
            </a:r>
            <a:endParaRPr lang="el-GR" dirty="0"/>
          </a:p>
        </p:txBody>
      </p:sp>
      <p:pic>
        <p:nvPicPr>
          <p:cNvPr id="1026" name="Picture 2" descr="A 5-node multihop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421" y="4001294"/>
            <a:ext cx="36576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7/70/Bp-optimal-commodity-selec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267" y="1567590"/>
            <a:ext cx="50006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9696207" y="3794369"/>
            <a:ext cx="2342661" cy="13520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Freeform 7"/>
          <p:cNvSpPr/>
          <p:nvPr/>
        </p:nvSpPr>
        <p:spPr>
          <a:xfrm>
            <a:off x="7510585" y="3329354"/>
            <a:ext cx="2141415" cy="1141046"/>
          </a:xfrm>
          <a:custGeom>
            <a:avLst/>
            <a:gdLst>
              <a:gd name="connsiteX0" fmla="*/ 0 w 2141415"/>
              <a:gd name="connsiteY0" fmla="*/ 0 h 1141046"/>
              <a:gd name="connsiteX1" fmla="*/ 1508369 w 2141415"/>
              <a:gd name="connsiteY1" fmla="*/ 351692 h 1141046"/>
              <a:gd name="connsiteX2" fmla="*/ 2141415 w 2141415"/>
              <a:gd name="connsiteY2" fmla="*/ 1141046 h 114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1415" h="1141046">
                <a:moveTo>
                  <a:pt x="0" y="0"/>
                </a:moveTo>
                <a:cubicBezTo>
                  <a:pt x="575733" y="80759"/>
                  <a:pt x="1151467" y="161518"/>
                  <a:pt x="1508369" y="351692"/>
                </a:cubicBezTo>
                <a:cubicBezTo>
                  <a:pt x="1865271" y="541866"/>
                  <a:pt x="2034605" y="1009487"/>
                  <a:pt x="2141415" y="11410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Freeform 9"/>
          <p:cNvSpPr/>
          <p:nvPr/>
        </p:nvSpPr>
        <p:spPr>
          <a:xfrm>
            <a:off x="11694445" y="2836985"/>
            <a:ext cx="239647" cy="1126729"/>
          </a:xfrm>
          <a:custGeom>
            <a:avLst/>
            <a:gdLst>
              <a:gd name="connsiteX0" fmla="*/ 239647 w 239647"/>
              <a:gd name="connsiteY0" fmla="*/ 0 h 1126729"/>
              <a:gd name="connsiteX1" fmla="*/ 13001 w 239647"/>
              <a:gd name="connsiteY1" fmla="*/ 914400 h 1126729"/>
              <a:gd name="connsiteX2" fmla="*/ 28632 w 239647"/>
              <a:gd name="connsiteY2" fmla="*/ 1101969 h 1126729"/>
              <a:gd name="connsiteX3" fmla="*/ 36447 w 239647"/>
              <a:gd name="connsiteY3" fmla="*/ 1125415 h 1126729"/>
              <a:gd name="connsiteX4" fmla="*/ 52078 w 239647"/>
              <a:gd name="connsiteY4" fmla="*/ 1109784 h 112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47" h="1126729">
                <a:moveTo>
                  <a:pt x="239647" y="0"/>
                </a:moveTo>
                <a:cubicBezTo>
                  <a:pt x="143908" y="365369"/>
                  <a:pt x="48170" y="730739"/>
                  <a:pt x="13001" y="914400"/>
                </a:cubicBezTo>
                <a:cubicBezTo>
                  <a:pt x="-22168" y="1098062"/>
                  <a:pt x="24724" y="1066800"/>
                  <a:pt x="28632" y="1101969"/>
                </a:cubicBezTo>
                <a:cubicBezTo>
                  <a:pt x="32540" y="1137138"/>
                  <a:pt x="32539" y="1124113"/>
                  <a:pt x="36447" y="1125415"/>
                </a:cubicBezTo>
                <a:cubicBezTo>
                  <a:pt x="40355" y="1126718"/>
                  <a:pt x="49473" y="1112389"/>
                  <a:pt x="52078" y="11097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16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4484</Words>
  <Application>Microsoft Macintosh PowerPoint</Application>
  <PresentationFormat>Custom</PresentationFormat>
  <Paragraphs>473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Backpressure on the Backbone </vt:lpstr>
      <vt:lpstr>Acknowledgements </vt:lpstr>
      <vt:lpstr>SDN &amp; Traffic Engineering (TE): a prosperous combo</vt:lpstr>
      <vt:lpstr>SDN/TE among (distrustful) parties?</vt:lpstr>
      <vt:lpstr>A small-risk, high-gain step</vt:lpstr>
      <vt:lpstr>The big picture</vt:lpstr>
      <vt:lpstr>Usual TE Optimization goals</vt:lpstr>
      <vt:lpstr>Backpressure (BP) routing</vt:lpstr>
      <vt:lpstr>A quick tutorial on the “classic” BP routing.</vt:lpstr>
      <vt:lpstr>Steps </vt:lpstr>
      <vt:lpstr>Applying BP-TE on  backbone networks</vt:lpstr>
      <vt:lpstr>BP-DVR routing policy stitching.</vt:lpstr>
      <vt:lpstr>NHOPS Stitch  &amp; Delay-awareness</vt:lpstr>
      <vt:lpstr>SIMULATIONS</vt:lpstr>
      <vt:lpstr>Results 1/3</vt:lpstr>
      <vt:lpstr>Results 2/3</vt:lpstr>
      <vt:lpstr>Results 3/3</vt:lpstr>
      <vt:lpstr>Conclusion</vt:lpstr>
      <vt:lpstr>Future Work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Backpressure on the Backbone </dc:title>
  <dc:creator>C. Liaskos</dc:creator>
  <cp:lastModifiedBy>Chris Lias</cp:lastModifiedBy>
  <cp:revision>119</cp:revision>
  <dcterms:created xsi:type="dcterms:W3CDTF">2015-03-09T13:17:41Z</dcterms:created>
  <dcterms:modified xsi:type="dcterms:W3CDTF">2015-07-07T08:48:30Z</dcterms:modified>
</cp:coreProperties>
</file>